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96" r:id="rId3"/>
    <p:sldId id="297" r:id="rId4"/>
    <p:sldId id="299" r:id="rId5"/>
    <p:sldId id="303" r:id="rId6"/>
    <p:sldId id="300" r:id="rId7"/>
    <p:sldId id="302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1409"/>
    <a:srgbClr val="001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24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>
                <a:solidFill>
                  <a:srgbClr val="001409"/>
                </a:solidFill>
              </a:rPr>
              <a:t>Number of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591724814885947E-2"/>
          <c:y val="0.17401751444912841"/>
          <c:w val="0.87753018372703417"/>
          <c:h val="0.72088764946048411"/>
        </c:manualLayout>
      </c:layout>
      <c:areaChart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Number of stduents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Sheet1!$A$3:$A$10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Sheet1!$B$3:$B$10</c:f>
              <c:numCache>
                <c:formatCode>General</c:formatCode>
                <c:ptCount val="8"/>
                <c:pt idx="0">
                  <c:v>10</c:v>
                </c:pt>
                <c:pt idx="1">
                  <c:v>6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2-4C92-B367-DFA5B8CF0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582672"/>
        <c:axId val="1973581008"/>
      </c:areaChart>
      <c:catAx>
        <c:axId val="197358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81008"/>
        <c:crosses val="autoZero"/>
        <c:auto val="1"/>
        <c:lblAlgn val="ctr"/>
        <c:lblOffset val="100"/>
        <c:noMultiLvlLbl val="0"/>
      </c:catAx>
      <c:valAx>
        <c:axId val="197358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82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B281E-A49A-46DD-ACE3-660A79DFBB3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836F1-2EB6-4B58-B564-C366E1258983}">
      <dgm:prSet custT="1"/>
      <dgm:spPr/>
      <dgm:t>
        <a:bodyPr/>
        <a:lstStyle/>
        <a:p>
          <a:pPr algn="l"/>
          <a:r>
            <a:rPr lang="en-US" sz="3200" b="1" dirty="0"/>
            <a:t>Create</a:t>
          </a:r>
        </a:p>
      </dgm:t>
    </dgm:pt>
    <dgm:pt modelId="{57CA069A-002C-482C-B4D4-15C16A7BED11}" type="parTrans" cxnId="{420894FF-898B-4EBC-8E2B-6E8BEB7D5E1A}">
      <dgm:prSet/>
      <dgm:spPr/>
      <dgm:t>
        <a:bodyPr/>
        <a:lstStyle/>
        <a:p>
          <a:endParaRPr lang="en-US"/>
        </a:p>
      </dgm:t>
    </dgm:pt>
    <dgm:pt modelId="{5710C7FF-9528-4B0D-BC17-A161C53EC519}" type="sibTrans" cxnId="{420894FF-898B-4EBC-8E2B-6E8BEB7D5E1A}">
      <dgm:prSet/>
      <dgm:spPr/>
      <dgm:t>
        <a:bodyPr/>
        <a:lstStyle/>
        <a:p>
          <a:endParaRPr lang="en-US"/>
        </a:p>
      </dgm:t>
    </dgm:pt>
    <dgm:pt modelId="{139CA881-53F9-4CE0-8198-98B16B92958E}">
      <dgm:prSet custT="1"/>
      <dgm:spPr/>
      <dgm:t>
        <a:bodyPr/>
        <a:lstStyle/>
        <a:p>
          <a:r>
            <a:rPr lang="en-US" sz="2800" dirty="0"/>
            <a:t>trained Caribbean professionals in Biosafety</a:t>
          </a:r>
        </a:p>
      </dgm:t>
    </dgm:pt>
    <dgm:pt modelId="{6296BAB6-DA01-4812-9235-E8E4D3105CC1}" type="parTrans" cxnId="{B19D06E8-B9DB-468A-B0DE-26C45BC9C797}">
      <dgm:prSet/>
      <dgm:spPr/>
      <dgm:t>
        <a:bodyPr/>
        <a:lstStyle/>
        <a:p>
          <a:endParaRPr lang="en-US"/>
        </a:p>
      </dgm:t>
    </dgm:pt>
    <dgm:pt modelId="{032ADAD7-C656-448E-A04C-5829CF81144F}" type="sibTrans" cxnId="{B19D06E8-B9DB-468A-B0DE-26C45BC9C797}">
      <dgm:prSet/>
      <dgm:spPr/>
      <dgm:t>
        <a:bodyPr/>
        <a:lstStyle/>
        <a:p>
          <a:endParaRPr lang="en-US"/>
        </a:p>
      </dgm:t>
    </dgm:pt>
    <dgm:pt modelId="{7FA9B3A6-6213-4610-A0A9-7374E769327C}">
      <dgm:prSet custT="1"/>
      <dgm:spPr/>
      <dgm:t>
        <a:bodyPr/>
        <a:lstStyle/>
        <a:p>
          <a:pPr algn="l"/>
          <a:r>
            <a:rPr lang="en-US" sz="3200" b="1" dirty="0"/>
            <a:t>Display</a:t>
          </a:r>
        </a:p>
      </dgm:t>
    </dgm:pt>
    <dgm:pt modelId="{D1C87FD1-4F40-42F4-9BC5-BDDCC0E69546}" type="parTrans" cxnId="{907D2100-3567-4308-9DC5-3E4EFE8BEDFB}">
      <dgm:prSet/>
      <dgm:spPr/>
      <dgm:t>
        <a:bodyPr/>
        <a:lstStyle/>
        <a:p>
          <a:endParaRPr lang="en-US"/>
        </a:p>
      </dgm:t>
    </dgm:pt>
    <dgm:pt modelId="{E7517EC4-45BA-42D4-BD92-FAC8EFFEE6E2}" type="sibTrans" cxnId="{907D2100-3567-4308-9DC5-3E4EFE8BEDFB}">
      <dgm:prSet/>
      <dgm:spPr/>
      <dgm:t>
        <a:bodyPr/>
        <a:lstStyle/>
        <a:p>
          <a:endParaRPr lang="en-US"/>
        </a:p>
      </dgm:t>
    </dgm:pt>
    <dgm:pt modelId="{A4E00144-ECB1-40AD-8D04-788EF6EE29B7}">
      <dgm:prSet custT="1"/>
      <dgm:spPr/>
      <dgm:t>
        <a:bodyPr/>
        <a:lstStyle/>
        <a:p>
          <a:r>
            <a:rPr lang="en-US" sz="2800" dirty="0"/>
            <a:t>safe Biotechnology practices</a:t>
          </a:r>
        </a:p>
      </dgm:t>
    </dgm:pt>
    <dgm:pt modelId="{13013D46-515B-418B-A428-6375D6475EC4}" type="parTrans" cxnId="{69B13384-6FDA-4E97-BE0B-98FD76CAA6B8}">
      <dgm:prSet/>
      <dgm:spPr/>
      <dgm:t>
        <a:bodyPr/>
        <a:lstStyle/>
        <a:p>
          <a:endParaRPr lang="en-US"/>
        </a:p>
      </dgm:t>
    </dgm:pt>
    <dgm:pt modelId="{FE993E4C-A0FF-44BC-B0A6-1B20D5DF6C9A}" type="sibTrans" cxnId="{69B13384-6FDA-4E97-BE0B-98FD76CAA6B8}">
      <dgm:prSet/>
      <dgm:spPr/>
      <dgm:t>
        <a:bodyPr/>
        <a:lstStyle/>
        <a:p>
          <a:endParaRPr lang="en-US"/>
        </a:p>
      </dgm:t>
    </dgm:pt>
    <dgm:pt modelId="{F0621AA3-036B-4F22-9895-407357327095}">
      <dgm:prSet custT="1"/>
      <dgm:spPr/>
      <dgm:t>
        <a:bodyPr/>
        <a:lstStyle/>
        <a:p>
          <a:pPr algn="l"/>
          <a:r>
            <a:rPr lang="en-US" sz="3200" b="1" dirty="0"/>
            <a:t>Provide</a:t>
          </a:r>
        </a:p>
      </dgm:t>
    </dgm:pt>
    <dgm:pt modelId="{AD7E6E90-4F4E-4FB8-A756-DF45051AA173}" type="parTrans" cxnId="{30A465C5-1236-4448-B08D-4D67F6475B35}">
      <dgm:prSet/>
      <dgm:spPr/>
      <dgm:t>
        <a:bodyPr/>
        <a:lstStyle/>
        <a:p>
          <a:endParaRPr lang="en-US"/>
        </a:p>
      </dgm:t>
    </dgm:pt>
    <dgm:pt modelId="{442C91FC-9AD2-4DF9-96F1-A5A0F1045850}" type="sibTrans" cxnId="{30A465C5-1236-4448-B08D-4D67F6475B35}">
      <dgm:prSet/>
      <dgm:spPr/>
      <dgm:t>
        <a:bodyPr/>
        <a:lstStyle/>
        <a:p>
          <a:endParaRPr lang="en-US"/>
        </a:p>
      </dgm:t>
    </dgm:pt>
    <dgm:pt modelId="{09AC01D4-123C-476C-8B96-2CD1FD5E340C}">
      <dgm:prSet custT="1"/>
      <dgm:spPr/>
      <dgm:t>
        <a:bodyPr/>
        <a:lstStyle/>
        <a:p>
          <a:r>
            <a:rPr lang="en-US" sz="2800" dirty="0"/>
            <a:t>students with Biotechnology skills on risk analysis</a:t>
          </a:r>
        </a:p>
      </dgm:t>
    </dgm:pt>
    <dgm:pt modelId="{BBC02D20-0BB1-4072-BA00-DEFE7DF9DE24}" type="parTrans" cxnId="{297C399F-1F0A-4CA1-875E-E2850A08BAF5}">
      <dgm:prSet/>
      <dgm:spPr/>
      <dgm:t>
        <a:bodyPr/>
        <a:lstStyle/>
        <a:p>
          <a:endParaRPr lang="en-US"/>
        </a:p>
      </dgm:t>
    </dgm:pt>
    <dgm:pt modelId="{F14DACB0-233B-4AB5-A1FB-7E7EA04674BD}" type="sibTrans" cxnId="{297C399F-1F0A-4CA1-875E-E2850A08BAF5}">
      <dgm:prSet/>
      <dgm:spPr/>
      <dgm:t>
        <a:bodyPr/>
        <a:lstStyle/>
        <a:p>
          <a:endParaRPr lang="en-US"/>
        </a:p>
      </dgm:t>
    </dgm:pt>
    <dgm:pt modelId="{9EA92A87-5DC2-47D7-8012-B72627AA0D2F}">
      <dgm:prSet custT="1"/>
      <dgm:spPr/>
      <dgm:t>
        <a:bodyPr/>
        <a:lstStyle/>
        <a:p>
          <a:pPr algn="l"/>
          <a:r>
            <a:rPr lang="en-US" sz="3200" b="1" dirty="0"/>
            <a:t>Meet</a:t>
          </a:r>
        </a:p>
      </dgm:t>
    </dgm:pt>
    <dgm:pt modelId="{A24CA2B0-48A0-4882-AC66-B6046557A797}" type="parTrans" cxnId="{4D609AA1-5AC9-4EE0-A196-FC86977353DA}">
      <dgm:prSet/>
      <dgm:spPr/>
      <dgm:t>
        <a:bodyPr/>
        <a:lstStyle/>
        <a:p>
          <a:endParaRPr lang="en-US"/>
        </a:p>
      </dgm:t>
    </dgm:pt>
    <dgm:pt modelId="{99B89CE3-3CAE-4A22-9AF2-3B95D7EDECE8}" type="sibTrans" cxnId="{4D609AA1-5AC9-4EE0-A196-FC86977353DA}">
      <dgm:prSet/>
      <dgm:spPr/>
      <dgm:t>
        <a:bodyPr/>
        <a:lstStyle/>
        <a:p>
          <a:endParaRPr lang="en-US"/>
        </a:p>
      </dgm:t>
    </dgm:pt>
    <dgm:pt modelId="{E56E47A4-2507-406C-AF25-55AD85CF93B1}">
      <dgm:prSet custT="1"/>
      <dgm:spPr/>
      <dgm:t>
        <a:bodyPr/>
        <a:lstStyle/>
        <a:p>
          <a:r>
            <a:rPr lang="en-US" sz="2800" dirty="0"/>
            <a:t>regional and international agreements on Biosafety</a:t>
          </a:r>
        </a:p>
      </dgm:t>
    </dgm:pt>
    <dgm:pt modelId="{96EA7DB2-4D67-43DB-9023-311E5AA1E9B0}" type="parTrans" cxnId="{13F00681-AE9D-403D-B2AD-D52E1DF1BFD4}">
      <dgm:prSet/>
      <dgm:spPr/>
      <dgm:t>
        <a:bodyPr/>
        <a:lstStyle/>
        <a:p>
          <a:endParaRPr lang="en-US"/>
        </a:p>
      </dgm:t>
    </dgm:pt>
    <dgm:pt modelId="{4197B8C5-5DD0-4FDD-A67B-D4453C4E753C}" type="sibTrans" cxnId="{13F00681-AE9D-403D-B2AD-D52E1DF1BFD4}">
      <dgm:prSet/>
      <dgm:spPr/>
      <dgm:t>
        <a:bodyPr/>
        <a:lstStyle/>
        <a:p>
          <a:endParaRPr lang="en-US"/>
        </a:p>
      </dgm:t>
    </dgm:pt>
    <dgm:pt modelId="{12B5221A-041E-4AF3-9734-4372BB5F9453}" type="pres">
      <dgm:prSet presAssocID="{370B281E-A49A-46DD-ACE3-660A79DFBB3D}" presName="Name0" presStyleCnt="0">
        <dgm:presLayoutVars>
          <dgm:dir/>
          <dgm:animLvl val="lvl"/>
          <dgm:resizeHandles val="exact"/>
        </dgm:presLayoutVars>
      </dgm:prSet>
      <dgm:spPr/>
    </dgm:pt>
    <dgm:pt modelId="{2DC1E18E-B995-4E49-8F15-AD7237018C2B}" type="pres">
      <dgm:prSet presAssocID="{CC3836F1-2EB6-4B58-B564-C366E1258983}" presName="linNode" presStyleCnt="0"/>
      <dgm:spPr/>
    </dgm:pt>
    <dgm:pt modelId="{628E640A-83CD-4702-9998-83A20152B4AA}" type="pres">
      <dgm:prSet presAssocID="{CC3836F1-2EB6-4B58-B564-C366E1258983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A9579CAB-EB9B-488B-A711-B1B9469163D3}" type="pres">
      <dgm:prSet presAssocID="{CC3836F1-2EB6-4B58-B564-C366E1258983}" presName="descendantText" presStyleLbl="alignNode1" presStyleIdx="0" presStyleCnt="4" custLinFactNeighborX="4827" custLinFactNeighborY="3375">
        <dgm:presLayoutVars>
          <dgm:bulletEnabled/>
        </dgm:presLayoutVars>
      </dgm:prSet>
      <dgm:spPr/>
    </dgm:pt>
    <dgm:pt modelId="{E4D22BD3-5E3E-46DD-B09A-6CE73EDEDC6E}" type="pres">
      <dgm:prSet presAssocID="{5710C7FF-9528-4B0D-BC17-A161C53EC519}" presName="sp" presStyleCnt="0"/>
      <dgm:spPr/>
    </dgm:pt>
    <dgm:pt modelId="{26263351-7468-413E-8740-1BE274077503}" type="pres">
      <dgm:prSet presAssocID="{7FA9B3A6-6213-4610-A0A9-7374E769327C}" presName="linNode" presStyleCnt="0"/>
      <dgm:spPr/>
    </dgm:pt>
    <dgm:pt modelId="{DCB5963C-C29D-463C-8711-DAB43EE60B4B}" type="pres">
      <dgm:prSet presAssocID="{7FA9B3A6-6213-4610-A0A9-7374E769327C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9F28E64A-83A9-4BB4-B051-C62DF04897BC}" type="pres">
      <dgm:prSet presAssocID="{7FA9B3A6-6213-4610-A0A9-7374E769327C}" presName="descendantText" presStyleLbl="alignNode1" presStyleIdx="1" presStyleCnt="4">
        <dgm:presLayoutVars>
          <dgm:bulletEnabled/>
        </dgm:presLayoutVars>
      </dgm:prSet>
      <dgm:spPr/>
    </dgm:pt>
    <dgm:pt modelId="{51167E4E-036D-40D0-ACD5-36B27C83E48D}" type="pres">
      <dgm:prSet presAssocID="{E7517EC4-45BA-42D4-BD92-FAC8EFFEE6E2}" presName="sp" presStyleCnt="0"/>
      <dgm:spPr/>
    </dgm:pt>
    <dgm:pt modelId="{43EEE94F-7C81-4D85-B248-3BFD33369725}" type="pres">
      <dgm:prSet presAssocID="{F0621AA3-036B-4F22-9895-407357327095}" presName="linNode" presStyleCnt="0"/>
      <dgm:spPr/>
    </dgm:pt>
    <dgm:pt modelId="{3FA11AB0-F421-49B2-B889-47A8A263DB45}" type="pres">
      <dgm:prSet presAssocID="{F0621AA3-036B-4F22-9895-407357327095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FC0EAC1E-B1A5-4257-961C-47B15F51EF8D}" type="pres">
      <dgm:prSet presAssocID="{F0621AA3-036B-4F22-9895-407357327095}" presName="descendantText" presStyleLbl="alignNode1" presStyleIdx="2" presStyleCnt="4">
        <dgm:presLayoutVars>
          <dgm:bulletEnabled/>
        </dgm:presLayoutVars>
      </dgm:prSet>
      <dgm:spPr/>
    </dgm:pt>
    <dgm:pt modelId="{CA1A3DD7-883E-4340-B267-CF42FC10AAE2}" type="pres">
      <dgm:prSet presAssocID="{442C91FC-9AD2-4DF9-96F1-A5A0F1045850}" presName="sp" presStyleCnt="0"/>
      <dgm:spPr/>
    </dgm:pt>
    <dgm:pt modelId="{55E47646-DDBD-4EC8-A661-AB7403A33CA1}" type="pres">
      <dgm:prSet presAssocID="{9EA92A87-5DC2-47D7-8012-B72627AA0D2F}" presName="linNode" presStyleCnt="0"/>
      <dgm:spPr/>
    </dgm:pt>
    <dgm:pt modelId="{1E6144A1-C53C-4006-8300-1698794F3600}" type="pres">
      <dgm:prSet presAssocID="{9EA92A87-5DC2-47D7-8012-B72627AA0D2F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BF7AAD7-E2F5-4C78-ACD9-B37FC270D0D9}" type="pres">
      <dgm:prSet presAssocID="{9EA92A87-5DC2-47D7-8012-B72627AA0D2F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907D2100-3567-4308-9DC5-3E4EFE8BEDFB}" srcId="{370B281E-A49A-46DD-ACE3-660A79DFBB3D}" destId="{7FA9B3A6-6213-4610-A0A9-7374E769327C}" srcOrd="1" destOrd="0" parTransId="{D1C87FD1-4F40-42F4-9BC5-BDDCC0E69546}" sibTransId="{E7517EC4-45BA-42D4-BD92-FAC8EFFEE6E2}"/>
    <dgm:cxn modelId="{1D112B02-3252-44E9-BC41-2F0661431692}" type="presOf" srcId="{F0621AA3-036B-4F22-9895-407357327095}" destId="{3FA11AB0-F421-49B2-B889-47A8A263DB45}" srcOrd="0" destOrd="0" presId="urn:microsoft.com/office/officeart/2016/7/layout/VerticalHollowActionList"/>
    <dgm:cxn modelId="{D279005F-43A8-40C5-B622-FD6F94BCA5FE}" type="presOf" srcId="{370B281E-A49A-46DD-ACE3-660A79DFBB3D}" destId="{12B5221A-041E-4AF3-9734-4372BB5F9453}" srcOrd="0" destOrd="0" presId="urn:microsoft.com/office/officeart/2016/7/layout/VerticalHollowActionList"/>
    <dgm:cxn modelId="{D1DB6E5F-083A-4A9A-85C6-B25D081F7797}" type="presOf" srcId="{9EA92A87-5DC2-47D7-8012-B72627AA0D2F}" destId="{1E6144A1-C53C-4006-8300-1698794F3600}" srcOrd="0" destOrd="0" presId="urn:microsoft.com/office/officeart/2016/7/layout/VerticalHollowActionList"/>
    <dgm:cxn modelId="{E1FD0442-9477-40CC-AD96-7C38005155A5}" type="presOf" srcId="{7FA9B3A6-6213-4610-A0A9-7374E769327C}" destId="{DCB5963C-C29D-463C-8711-DAB43EE60B4B}" srcOrd="0" destOrd="0" presId="urn:microsoft.com/office/officeart/2016/7/layout/VerticalHollowActionList"/>
    <dgm:cxn modelId="{3502BD57-B071-48C6-AA05-C22FBEC7BDF9}" type="presOf" srcId="{E56E47A4-2507-406C-AF25-55AD85CF93B1}" destId="{6BF7AAD7-E2F5-4C78-ACD9-B37FC270D0D9}" srcOrd="0" destOrd="0" presId="urn:microsoft.com/office/officeart/2016/7/layout/VerticalHollowActionList"/>
    <dgm:cxn modelId="{13F00681-AE9D-403D-B2AD-D52E1DF1BFD4}" srcId="{9EA92A87-5DC2-47D7-8012-B72627AA0D2F}" destId="{E56E47A4-2507-406C-AF25-55AD85CF93B1}" srcOrd="0" destOrd="0" parTransId="{96EA7DB2-4D67-43DB-9023-311E5AA1E9B0}" sibTransId="{4197B8C5-5DD0-4FDD-A67B-D4453C4E753C}"/>
    <dgm:cxn modelId="{69B13384-6FDA-4E97-BE0B-98FD76CAA6B8}" srcId="{7FA9B3A6-6213-4610-A0A9-7374E769327C}" destId="{A4E00144-ECB1-40AD-8D04-788EF6EE29B7}" srcOrd="0" destOrd="0" parTransId="{13013D46-515B-418B-A428-6375D6475EC4}" sibTransId="{FE993E4C-A0FF-44BC-B0A6-1B20D5DF6C9A}"/>
    <dgm:cxn modelId="{12CA8587-7471-46CA-8984-820A5809E3F1}" type="presOf" srcId="{09AC01D4-123C-476C-8B96-2CD1FD5E340C}" destId="{FC0EAC1E-B1A5-4257-961C-47B15F51EF8D}" srcOrd="0" destOrd="0" presId="urn:microsoft.com/office/officeart/2016/7/layout/VerticalHollowActionList"/>
    <dgm:cxn modelId="{B63B8289-FF38-4A99-928A-5D399697293C}" type="presOf" srcId="{139CA881-53F9-4CE0-8198-98B16B92958E}" destId="{A9579CAB-EB9B-488B-A711-B1B9469163D3}" srcOrd="0" destOrd="0" presId="urn:microsoft.com/office/officeart/2016/7/layout/VerticalHollowActionList"/>
    <dgm:cxn modelId="{297C399F-1F0A-4CA1-875E-E2850A08BAF5}" srcId="{F0621AA3-036B-4F22-9895-407357327095}" destId="{09AC01D4-123C-476C-8B96-2CD1FD5E340C}" srcOrd="0" destOrd="0" parTransId="{BBC02D20-0BB1-4072-BA00-DEFE7DF9DE24}" sibTransId="{F14DACB0-233B-4AB5-A1FB-7E7EA04674BD}"/>
    <dgm:cxn modelId="{4D609AA1-5AC9-4EE0-A196-FC86977353DA}" srcId="{370B281E-A49A-46DD-ACE3-660A79DFBB3D}" destId="{9EA92A87-5DC2-47D7-8012-B72627AA0D2F}" srcOrd="3" destOrd="0" parTransId="{A24CA2B0-48A0-4882-AC66-B6046557A797}" sibTransId="{99B89CE3-3CAE-4A22-9AF2-3B95D7EDECE8}"/>
    <dgm:cxn modelId="{30A465C5-1236-4448-B08D-4D67F6475B35}" srcId="{370B281E-A49A-46DD-ACE3-660A79DFBB3D}" destId="{F0621AA3-036B-4F22-9895-407357327095}" srcOrd="2" destOrd="0" parTransId="{AD7E6E90-4F4E-4FB8-A756-DF45051AA173}" sibTransId="{442C91FC-9AD2-4DF9-96F1-A5A0F1045850}"/>
    <dgm:cxn modelId="{81BDB5D9-9D60-4BB6-A155-86473ED34774}" type="presOf" srcId="{A4E00144-ECB1-40AD-8D04-788EF6EE29B7}" destId="{9F28E64A-83A9-4BB4-B051-C62DF04897BC}" srcOrd="0" destOrd="0" presId="urn:microsoft.com/office/officeart/2016/7/layout/VerticalHollowActionList"/>
    <dgm:cxn modelId="{B19D06E8-B9DB-468A-B0DE-26C45BC9C797}" srcId="{CC3836F1-2EB6-4B58-B564-C366E1258983}" destId="{139CA881-53F9-4CE0-8198-98B16B92958E}" srcOrd="0" destOrd="0" parTransId="{6296BAB6-DA01-4812-9235-E8E4D3105CC1}" sibTransId="{032ADAD7-C656-448E-A04C-5829CF81144F}"/>
    <dgm:cxn modelId="{B4497FE9-BD06-454A-B75B-6245F586B1D1}" type="presOf" srcId="{CC3836F1-2EB6-4B58-B564-C366E1258983}" destId="{628E640A-83CD-4702-9998-83A20152B4AA}" srcOrd="0" destOrd="0" presId="urn:microsoft.com/office/officeart/2016/7/layout/VerticalHollowActionList"/>
    <dgm:cxn modelId="{420894FF-898B-4EBC-8E2B-6E8BEB7D5E1A}" srcId="{370B281E-A49A-46DD-ACE3-660A79DFBB3D}" destId="{CC3836F1-2EB6-4B58-B564-C366E1258983}" srcOrd="0" destOrd="0" parTransId="{57CA069A-002C-482C-B4D4-15C16A7BED11}" sibTransId="{5710C7FF-9528-4B0D-BC17-A161C53EC519}"/>
    <dgm:cxn modelId="{0C1123F9-A640-4870-904D-4FB4392A3304}" type="presParOf" srcId="{12B5221A-041E-4AF3-9734-4372BB5F9453}" destId="{2DC1E18E-B995-4E49-8F15-AD7237018C2B}" srcOrd="0" destOrd="0" presId="urn:microsoft.com/office/officeart/2016/7/layout/VerticalHollowActionList"/>
    <dgm:cxn modelId="{EA1991E0-7C1F-4078-A949-1ECC5EABC655}" type="presParOf" srcId="{2DC1E18E-B995-4E49-8F15-AD7237018C2B}" destId="{628E640A-83CD-4702-9998-83A20152B4AA}" srcOrd="0" destOrd="0" presId="urn:microsoft.com/office/officeart/2016/7/layout/VerticalHollowActionList"/>
    <dgm:cxn modelId="{F3312068-F32B-44B4-8462-CD23B6E72047}" type="presParOf" srcId="{2DC1E18E-B995-4E49-8F15-AD7237018C2B}" destId="{A9579CAB-EB9B-488B-A711-B1B9469163D3}" srcOrd="1" destOrd="0" presId="urn:microsoft.com/office/officeart/2016/7/layout/VerticalHollowActionList"/>
    <dgm:cxn modelId="{F8871985-5861-4370-B7C0-C0F21AF8036E}" type="presParOf" srcId="{12B5221A-041E-4AF3-9734-4372BB5F9453}" destId="{E4D22BD3-5E3E-46DD-B09A-6CE73EDEDC6E}" srcOrd="1" destOrd="0" presId="urn:microsoft.com/office/officeart/2016/7/layout/VerticalHollowActionList"/>
    <dgm:cxn modelId="{F46240D6-713F-43B2-93EC-977D71D4C470}" type="presParOf" srcId="{12B5221A-041E-4AF3-9734-4372BB5F9453}" destId="{26263351-7468-413E-8740-1BE274077503}" srcOrd="2" destOrd="0" presId="urn:microsoft.com/office/officeart/2016/7/layout/VerticalHollowActionList"/>
    <dgm:cxn modelId="{0082122B-67FE-43CE-BB63-9E5761A63390}" type="presParOf" srcId="{26263351-7468-413E-8740-1BE274077503}" destId="{DCB5963C-C29D-463C-8711-DAB43EE60B4B}" srcOrd="0" destOrd="0" presId="urn:microsoft.com/office/officeart/2016/7/layout/VerticalHollowActionList"/>
    <dgm:cxn modelId="{13BDEC85-6537-4128-A39B-55773D8DCDBC}" type="presParOf" srcId="{26263351-7468-413E-8740-1BE274077503}" destId="{9F28E64A-83A9-4BB4-B051-C62DF04897BC}" srcOrd="1" destOrd="0" presId="urn:microsoft.com/office/officeart/2016/7/layout/VerticalHollowActionList"/>
    <dgm:cxn modelId="{4E7EDAE9-4214-4BD2-9BE3-640D23E2E9E1}" type="presParOf" srcId="{12B5221A-041E-4AF3-9734-4372BB5F9453}" destId="{51167E4E-036D-40D0-ACD5-36B27C83E48D}" srcOrd="3" destOrd="0" presId="urn:microsoft.com/office/officeart/2016/7/layout/VerticalHollowActionList"/>
    <dgm:cxn modelId="{20FD9C84-5678-423B-AD85-0E748871220C}" type="presParOf" srcId="{12B5221A-041E-4AF3-9734-4372BB5F9453}" destId="{43EEE94F-7C81-4D85-B248-3BFD33369725}" srcOrd="4" destOrd="0" presId="urn:microsoft.com/office/officeart/2016/7/layout/VerticalHollowActionList"/>
    <dgm:cxn modelId="{E5E25AF6-40E5-4E56-81C9-47B9590B02A7}" type="presParOf" srcId="{43EEE94F-7C81-4D85-B248-3BFD33369725}" destId="{3FA11AB0-F421-49B2-B889-47A8A263DB45}" srcOrd="0" destOrd="0" presId="urn:microsoft.com/office/officeart/2016/7/layout/VerticalHollowActionList"/>
    <dgm:cxn modelId="{FDDE48D2-3FC7-48DF-92B1-DBAE73C39A92}" type="presParOf" srcId="{43EEE94F-7C81-4D85-B248-3BFD33369725}" destId="{FC0EAC1E-B1A5-4257-961C-47B15F51EF8D}" srcOrd="1" destOrd="0" presId="urn:microsoft.com/office/officeart/2016/7/layout/VerticalHollowActionList"/>
    <dgm:cxn modelId="{1A97A86F-8E08-4F8A-9DC7-F887BB95C929}" type="presParOf" srcId="{12B5221A-041E-4AF3-9734-4372BB5F9453}" destId="{CA1A3DD7-883E-4340-B267-CF42FC10AAE2}" srcOrd="5" destOrd="0" presId="urn:microsoft.com/office/officeart/2016/7/layout/VerticalHollowActionList"/>
    <dgm:cxn modelId="{3EFB8E8D-8A3A-4E5D-A680-08A271C0EB39}" type="presParOf" srcId="{12B5221A-041E-4AF3-9734-4372BB5F9453}" destId="{55E47646-DDBD-4EC8-A661-AB7403A33CA1}" srcOrd="6" destOrd="0" presId="urn:microsoft.com/office/officeart/2016/7/layout/VerticalHollowActionList"/>
    <dgm:cxn modelId="{5E36B825-1E6D-4579-B661-17E2217C744D}" type="presParOf" srcId="{55E47646-DDBD-4EC8-A661-AB7403A33CA1}" destId="{1E6144A1-C53C-4006-8300-1698794F3600}" srcOrd="0" destOrd="0" presId="urn:microsoft.com/office/officeart/2016/7/layout/VerticalHollowActionList"/>
    <dgm:cxn modelId="{8EB5FC97-E321-45E4-A7DD-58B7DAC1E594}" type="presParOf" srcId="{55E47646-DDBD-4EC8-A661-AB7403A33CA1}" destId="{6BF7AAD7-E2F5-4C78-ACD9-B37FC270D0D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B281E-A49A-46DD-ACE3-660A79DFBB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3836F1-2EB6-4B58-B564-C366E1258983}">
      <dgm:prSet custT="1"/>
      <dgm:spPr/>
      <dgm:t>
        <a:bodyPr/>
        <a:lstStyle/>
        <a:p>
          <a:pPr algn="l"/>
          <a:r>
            <a:rPr lang="en-US" sz="2800" b="1" dirty="0"/>
            <a:t>Cartagena protocol</a:t>
          </a:r>
        </a:p>
      </dgm:t>
    </dgm:pt>
    <dgm:pt modelId="{57CA069A-002C-482C-B4D4-15C16A7BED11}" type="parTrans" cxnId="{420894FF-898B-4EBC-8E2B-6E8BEB7D5E1A}">
      <dgm:prSet/>
      <dgm:spPr/>
      <dgm:t>
        <a:bodyPr/>
        <a:lstStyle/>
        <a:p>
          <a:endParaRPr lang="en-US"/>
        </a:p>
      </dgm:t>
    </dgm:pt>
    <dgm:pt modelId="{5710C7FF-9528-4B0D-BC17-A161C53EC519}" type="sibTrans" cxnId="{420894FF-898B-4EBC-8E2B-6E8BEB7D5E1A}">
      <dgm:prSet/>
      <dgm:spPr/>
      <dgm:t>
        <a:bodyPr/>
        <a:lstStyle/>
        <a:p>
          <a:endParaRPr lang="en-US"/>
        </a:p>
      </dgm:t>
    </dgm:pt>
    <dgm:pt modelId="{139CA881-53F9-4CE0-8198-98B16B92958E}">
      <dgm:prSet custT="1"/>
      <dgm:spPr/>
      <dgm:t>
        <a:bodyPr/>
        <a:lstStyle/>
        <a:p>
          <a:r>
            <a:rPr lang="en-US" sz="2000" dirty="0"/>
            <a:t>We provide information on and examine the Cartagena Protocol and other MLAs in considering Biosafety and the environment in the Caribbean island states</a:t>
          </a:r>
        </a:p>
      </dgm:t>
    </dgm:pt>
    <dgm:pt modelId="{6296BAB6-DA01-4812-9235-E8E4D3105CC1}" type="parTrans" cxnId="{B19D06E8-B9DB-468A-B0DE-26C45BC9C797}">
      <dgm:prSet/>
      <dgm:spPr/>
      <dgm:t>
        <a:bodyPr/>
        <a:lstStyle/>
        <a:p>
          <a:endParaRPr lang="en-US"/>
        </a:p>
      </dgm:t>
    </dgm:pt>
    <dgm:pt modelId="{032ADAD7-C656-448E-A04C-5829CF81144F}" type="sibTrans" cxnId="{B19D06E8-B9DB-468A-B0DE-26C45BC9C797}">
      <dgm:prSet/>
      <dgm:spPr/>
      <dgm:t>
        <a:bodyPr/>
        <a:lstStyle/>
        <a:p>
          <a:endParaRPr lang="en-US"/>
        </a:p>
      </dgm:t>
    </dgm:pt>
    <dgm:pt modelId="{7FA9B3A6-6213-4610-A0A9-7374E769327C}">
      <dgm:prSet custT="1"/>
      <dgm:spPr/>
      <dgm:t>
        <a:bodyPr/>
        <a:lstStyle/>
        <a:p>
          <a:pPr algn="l"/>
          <a:r>
            <a:rPr lang="en-US" sz="2800" b="1" dirty="0"/>
            <a:t>Action agenda</a:t>
          </a:r>
        </a:p>
      </dgm:t>
    </dgm:pt>
    <dgm:pt modelId="{D1C87FD1-4F40-42F4-9BC5-BDDCC0E69546}" type="parTrans" cxnId="{907D2100-3567-4308-9DC5-3E4EFE8BEDFB}">
      <dgm:prSet/>
      <dgm:spPr/>
      <dgm:t>
        <a:bodyPr/>
        <a:lstStyle/>
        <a:p>
          <a:endParaRPr lang="en-US"/>
        </a:p>
      </dgm:t>
    </dgm:pt>
    <dgm:pt modelId="{E7517EC4-45BA-42D4-BD92-FAC8EFFEE6E2}" type="sibTrans" cxnId="{907D2100-3567-4308-9DC5-3E4EFE8BEDFB}">
      <dgm:prSet/>
      <dgm:spPr/>
      <dgm:t>
        <a:bodyPr/>
        <a:lstStyle/>
        <a:p>
          <a:endParaRPr lang="en-US"/>
        </a:p>
      </dgm:t>
    </dgm:pt>
    <dgm:pt modelId="{F0621AA3-036B-4F22-9895-407357327095}">
      <dgm:prSet custT="1"/>
      <dgm:spPr/>
      <dgm:t>
        <a:bodyPr/>
        <a:lstStyle/>
        <a:p>
          <a:pPr algn="l"/>
          <a:r>
            <a:rPr lang="en-US" sz="2800" b="1" dirty="0"/>
            <a:t>Biodiversity</a:t>
          </a:r>
        </a:p>
      </dgm:t>
    </dgm:pt>
    <dgm:pt modelId="{AD7E6E90-4F4E-4FB8-A756-DF45051AA173}" type="parTrans" cxnId="{30A465C5-1236-4448-B08D-4D67F6475B35}">
      <dgm:prSet/>
      <dgm:spPr/>
      <dgm:t>
        <a:bodyPr/>
        <a:lstStyle/>
        <a:p>
          <a:endParaRPr lang="en-US"/>
        </a:p>
      </dgm:t>
    </dgm:pt>
    <dgm:pt modelId="{442C91FC-9AD2-4DF9-96F1-A5A0F1045850}" type="sibTrans" cxnId="{30A465C5-1236-4448-B08D-4D67F6475B35}">
      <dgm:prSet/>
      <dgm:spPr/>
      <dgm:t>
        <a:bodyPr/>
        <a:lstStyle/>
        <a:p>
          <a:endParaRPr lang="en-US"/>
        </a:p>
      </dgm:t>
    </dgm:pt>
    <dgm:pt modelId="{09AC01D4-123C-476C-8B96-2CD1FD5E340C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4D3E2F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Educate and analyze the impact of biotechnology on plant biodiversity</a:t>
          </a:r>
        </a:p>
      </dgm:t>
    </dgm:pt>
    <dgm:pt modelId="{BBC02D20-0BB1-4072-BA00-DEFE7DF9DE24}" type="parTrans" cxnId="{297C399F-1F0A-4CA1-875E-E2850A08BAF5}">
      <dgm:prSet/>
      <dgm:spPr/>
      <dgm:t>
        <a:bodyPr/>
        <a:lstStyle/>
        <a:p>
          <a:endParaRPr lang="en-US"/>
        </a:p>
      </dgm:t>
    </dgm:pt>
    <dgm:pt modelId="{F14DACB0-233B-4AB5-A1FB-7E7EA04674BD}" type="sibTrans" cxnId="{297C399F-1F0A-4CA1-875E-E2850A08BAF5}">
      <dgm:prSet/>
      <dgm:spPr/>
      <dgm:t>
        <a:bodyPr/>
        <a:lstStyle/>
        <a:p>
          <a:endParaRPr lang="en-US"/>
        </a:p>
      </dgm:t>
    </dgm:pt>
    <dgm:pt modelId="{9EA92A87-5DC2-47D7-8012-B72627AA0D2F}">
      <dgm:prSet custT="1"/>
      <dgm:spPr/>
      <dgm:t>
        <a:bodyPr/>
        <a:lstStyle/>
        <a:p>
          <a:pPr algn="l"/>
          <a:r>
            <a:rPr lang="en-US" sz="2800" b="1" dirty="0"/>
            <a:t>Public education</a:t>
          </a:r>
        </a:p>
      </dgm:t>
    </dgm:pt>
    <dgm:pt modelId="{A24CA2B0-48A0-4882-AC66-B6046557A797}" type="parTrans" cxnId="{4D609AA1-5AC9-4EE0-A196-FC86977353DA}">
      <dgm:prSet/>
      <dgm:spPr/>
      <dgm:t>
        <a:bodyPr/>
        <a:lstStyle/>
        <a:p>
          <a:endParaRPr lang="en-US"/>
        </a:p>
      </dgm:t>
    </dgm:pt>
    <dgm:pt modelId="{99B89CE3-3CAE-4A22-9AF2-3B95D7EDECE8}" type="sibTrans" cxnId="{4D609AA1-5AC9-4EE0-A196-FC86977353DA}">
      <dgm:prSet/>
      <dgm:spPr/>
      <dgm:t>
        <a:bodyPr/>
        <a:lstStyle/>
        <a:p>
          <a:endParaRPr lang="en-US"/>
        </a:p>
      </dgm:t>
    </dgm:pt>
    <dgm:pt modelId="{E56E47A4-2507-406C-AF25-55AD85CF93B1}">
      <dgm:prSet custT="1"/>
      <dgm:spPr/>
      <dgm:t>
        <a:bodyPr/>
        <a:lstStyle/>
        <a:p>
          <a:r>
            <a:rPr lang="en-US" sz="2000" kern="1200" dirty="0">
              <a:solidFill>
                <a:srgbClr val="4D3E2F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Conduct surveys through research projects to determine the level of awareness of Biosafety and Biotechnology in the region.</a:t>
          </a:r>
        </a:p>
      </dgm:t>
    </dgm:pt>
    <dgm:pt modelId="{96EA7DB2-4D67-43DB-9023-311E5AA1E9B0}" type="parTrans" cxnId="{13F00681-AE9D-403D-B2AD-D52E1DF1BFD4}">
      <dgm:prSet/>
      <dgm:spPr/>
      <dgm:t>
        <a:bodyPr/>
        <a:lstStyle/>
        <a:p>
          <a:endParaRPr lang="en-US"/>
        </a:p>
      </dgm:t>
    </dgm:pt>
    <dgm:pt modelId="{4197B8C5-5DD0-4FDD-A67B-D4453C4E753C}" type="sibTrans" cxnId="{13F00681-AE9D-403D-B2AD-D52E1DF1BFD4}">
      <dgm:prSet/>
      <dgm:spPr/>
      <dgm:t>
        <a:bodyPr/>
        <a:lstStyle/>
        <a:p>
          <a:endParaRPr lang="en-US"/>
        </a:p>
      </dgm:t>
    </dgm:pt>
    <dgm:pt modelId="{AECDBF6A-DAEC-44E5-8D88-14392F03C2B2}">
      <dgm:prSet custT="1"/>
      <dgm:spPr/>
      <dgm:t>
        <a:bodyPr/>
        <a:lstStyle/>
        <a:p>
          <a:r>
            <a:rPr lang="en-US" sz="2000" kern="1200" dirty="0">
              <a:solidFill>
                <a:srgbClr val="4D3E2F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Build widespread awareness of the importance of safeguarding biodiversity using policy instruments, legislation, personal commitment and NGO activities</a:t>
          </a:r>
        </a:p>
      </dgm:t>
    </dgm:pt>
    <dgm:pt modelId="{BCE8CE2F-5149-4369-B15C-79F244186418}" type="parTrans" cxnId="{C7B17B5E-44E4-4ACB-80E0-6B4FAD9F2E09}">
      <dgm:prSet/>
      <dgm:spPr/>
      <dgm:t>
        <a:bodyPr/>
        <a:lstStyle/>
        <a:p>
          <a:endParaRPr lang="en-029"/>
        </a:p>
      </dgm:t>
    </dgm:pt>
    <dgm:pt modelId="{62A20ACE-746A-4283-A608-B647C1A5F5F2}" type="sibTrans" cxnId="{C7B17B5E-44E4-4ACB-80E0-6B4FAD9F2E09}">
      <dgm:prSet/>
      <dgm:spPr/>
      <dgm:t>
        <a:bodyPr/>
        <a:lstStyle/>
        <a:p>
          <a:endParaRPr lang="en-029"/>
        </a:p>
      </dgm:t>
    </dgm:pt>
    <dgm:pt modelId="{B3CF7D7F-CCED-477E-9179-2E2F3D5F260F}" type="pres">
      <dgm:prSet presAssocID="{370B281E-A49A-46DD-ACE3-660A79DFBB3D}" presName="linear" presStyleCnt="0">
        <dgm:presLayoutVars>
          <dgm:animLvl val="lvl"/>
          <dgm:resizeHandles val="exact"/>
        </dgm:presLayoutVars>
      </dgm:prSet>
      <dgm:spPr/>
    </dgm:pt>
    <dgm:pt modelId="{11D340AD-1A4D-4638-8198-D5137E4CD471}" type="pres">
      <dgm:prSet presAssocID="{CC3836F1-2EB6-4B58-B564-C366E12589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5E10CD-0480-4B1E-B78E-146BBD77B83A}" type="pres">
      <dgm:prSet presAssocID="{CC3836F1-2EB6-4B58-B564-C366E1258983}" presName="childText" presStyleLbl="revTx" presStyleIdx="0" presStyleCnt="4">
        <dgm:presLayoutVars>
          <dgm:bulletEnabled val="1"/>
        </dgm:presLayoutVars>
      </dgm:prSet>
      <dgm:spPr/>
    </dgm:pt>
    <dgm:pt modelId="{974D5207-0FF5-4DE5-AFE5-C35AD03E6A70}" type="pres">
      <dgm:prSet presAssocID="{7FA9B3A6-6213-4610-A0A9-7374E769327C}" presName="parentText" presStyleLbl="node1" presStyleIdx="1" presStyleCnt="4" custLinFactNeighborX="42" custLinFactNeighborY="574">
        <dgm:presLayoutVars>
          <dgm:chMax val="0"/>
          <dgm:bulletEnabled val="1"/>
        </dgm:presLayoutVars>
      </dgm:prSet>
      <dgm:spPr/>
    </dgm:pt>
    <dgm:pt modelId="{7AB2EC35-CE2E-4FC5-A13E-C36B07724662}" type="pres">
      <dgm:prSet presAssocID="{7FA9B3A6-6213-4610-A0A9-7374E769327C}" presName="childText" presStyleLbl="revTx" presStyleIdx="1" presStyleCnt="4">
        <dgm:presLayoutVars>
          <dgm:bulletEnabled val="1"/>
        </dgm:presLayoutVars>
      </dgm:prSet>
      <dgm:spPr/>
    </dgm:pt>
    <dgm:pt modelId="{6F5B2545-A67B-4263-9582-535D6DBA2C3C}" type="pres">
      <dgm:prSet presAssocID="{F0621AA3-036B-4F22-9895-4073573270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A10E3D-0892-4043-B0DF-2A6376D41DBA}" type="pres">
      <dgm:prSet presAssocID="{F0621AA3-036B-4F22-9895-407357327095}" presName="childText" presStyleLbl="revTx" presStyleIdx="2" presStyleCnt="4">
        <dgm:presLayoutVars>
          <dgm:bulletEnabled val="1"/>
        </dgm:presLayoutVars>
      </dgm:prSet>
      <dgm:spPr/>
    </dgm:pt>
    <dgm:pt modelId="{BE34C7FB-1C7C-4CE8-870F-7CBC44B589AF}" type="pres">
      <dgm:prSet presAssocID="{9EA92A87-5DC2-47D7-8012-B72627AA0D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E27C71A-0BF7-496D-8A1D-11540523A958}" type="pres">
      <dgm:prSet presAssocID="{9EA92A87-5DC2-47D7-8012-B72627AA0D2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07D2100-3567-4308-9DC5-3E4EFE8BEDFB}" srcId="{370B281E-A49A-46DD-ACE3-660A79DFBB3D}" destId="{7FA9B3A6-6213-4610-A0A9-7374E769327C}" srcOrd="1" destOrd="0" parTransId="{D1C87FD1-4F40-42F4-9BC5-BDDCC0E69546}" sibTransId="{E7517EC4-45BA-42D4-BD92-FAC8EFFEE6E2}"/>
    <dgm:cxn modelId="{322E4F28-3E4A-4489-9A52-C3BAF0E641A4}" type="presOf" srcId="{7FA9B3A6-6213-4610-A0A9-7374E769327C}" destId="{974D5207-0FF5-4DE5-AFE5-C35AD03E6A70}" srcOrd="0" destOrd="0" presId="urn:microsoft.com/office/officeart/2005/8/layout/vList2"/>
    <dgm:cxn modelId="{C7B17B5E-44E4-4ACB-80E0-6B4FAD9F2E09}" srcId="{7FA9B3A6-6213-4610-A0A9-7374E769327C}" destId="{AECDBF6A-DAEC-44E5-8D88-14392F03C2B2}" srcOrd="0" destOrd="0" parTransId="{BCE8CE2F-5149-4369-B15C-79F244186418}" sibTransId="{62A20ACE-746A-4283-A608-B647C1A5F5F2}"/>
    <dgm:cxn modelId="{87C5DF61-3A2B-4D45-9C67-E7A805904B62}" type="presOf" srcId="{F0621AA3-036B-4F22-9895-407357327095}" destId="{6F5B2545-A67B-4263-9582-535D6DBA2C3C}" srcOrd="0" destOrd="0" presId="urn:microsoft.com/office/officeart/2005/8/layout/vList2"/>
    <dgm:cxn modelId="{4A18E244-D767-4623-AF65-02FCB582EE58}" type="presOf" srcId="{CC3836F1-2EB6-4B58-B564-C366E1258983}" destId="{11D340AD-1A4D-4638-8198-D5137E4CD471}" srcOrd="0" destOrd="0" presId="urn:microsoft.com/office/officeart/2005/8/layout/vList2"/>
    <dgm:cxn modelId="{6A6D546D-9ED6-4053-8346-7086386E9722}" type="presOf" srcId="{E56E47A4-2507-406C-AF25-55AD85CF93B1}" destId="{0E27C71A-0BF7-496D-8A1D-11540523A958}" srcOrd="0" destOrd="0" presId="urn:microsoft.com/office/officeart/2005/8/layout/vList2"/>
    <dgm:cxn modelId="{13F00681-AE9D-403D-B2AD-D52E1DF1BFD4}" srcId="{9EA92A87-5DC2-47D7-8012-B72627AA0D2F}" destId="{E56E47A4-2507-406C-AF25-55AD85CF93B1}" srcOrd="0" destOrd="0" parTransId="{96EA7DB2-4D67-43DB-9023-311E5AA1E9B0}" sibTransId="{4197B8C5-5DD0-4FDD-A67B-D4453C4E753C}"/>
    <dgm:cxn modelId="{1ECB4786-B3B3-477F-B774-47D38864E8C1}" type="presOf" srcId="{09AC01D4-123C-476C-8B96-2CD1FD5E340C}" destId="{97A10E3D-0892-4043-B0DF-2A6376D41DBA}" srcOrd="0" destOrd="0" presId="urn:microsoft.com/office/officeart/2005/8/layout/vList2"/>
    <dgm:cxn modelId="{297C399F-1F0A-4CA1-875E-E2850A08BAF5}" srcId="{F0621AA3-036B-4F22-9895-407357327095}" destId="{09AC01D4-123C-476C-8B96-2CD1FD5E340C}" srcOrd="0" destOrd="0" parTransId="{BBC02D20-0BB1-4072-BA00-DEFE7DF9DE24}" sibTransId="{F14DACB0-233B-4AB5-A1FB-7E7EA04674BD}"/>
    <dgm:cxn modelId="{4D609AA1-5AC9-4EE0-A196-FC86977353DA}" srcId="{370B281E-A49A-46DD-ACE3-660A79DFBB3D}" destId="{9EA92A87-5DC2-47D7-8012-B72627AA0D2F}" srcOrd="3" destOrd="0" parTransId="{A24CA2B0-48A0-4882-AC66-B6046557A797}" sibTransId="{99B89CE3-3CAE-4A22-9AF2-3B95D7EDECE8}"/>
    <dgm:cxn modelId="{30A465C5-1236-4448-B08D-4D67F6475B35}" srcId="{370B281E-A49A-46DD-ACE3-660A79DFBB3D}" destId="{F0621AA3-036B-4F22-9895-407357327095}" srcOrd="2" destOrd="0" parTransId="{AD7E6E90-4F4E-4FB8-A756-DF45051AA173}" sibTransId="{442C91FC-9AD2-4DF9-96F1-A5A0F1045850}"/>
    <dgm:cxn modelId="{B19D06E8-B9DB-468A-B0DE-26C45BC9C797}" srcId="{CC3836F1-2EB6-4B58-B564-C366E1258983}" destId="{139CA881-53F9-4CE0-8198-98B16B92958E}" srcOrd="0" destOrd="0" parTransId="{6296BAB6-DA01-4812-9235-E8E4D3105CC1}" sibTransId="{032ADAD7-C656-448E-A04C-5829CF81144F}"/>
    <dgm:cxn modelId="{EF82C5EC-B4D4-4684-B1ED-629EA7EE019A}" type="presOf" srcId="{370B281E-A49A-46DD-ACE3-660A79DFBB3D}" destId="{B3CF7D7F-CCED-477E-9179-2E2F3D5F260F}" srcOrd="0" destOrd="0" presId="urn:microsoft.com/office/officeart/2005/8/layout/vList2"/>
    <dgm:cxn modelId="{CD34FBF4-C34D-4103-93D2-C8DE3A51ABF7}" type="presOf" srcId="{9EA92A87-5DC2-47D7-8012-B72627AA0D2F}" destId="{BE34C7FB-1C7C-4CE8-870F-7CBC44B589AF}" srcOrd="0" destOrd="0" presId="urn:microsoft.com/office/officeart/2005/8/layout/vList2"/>
    <dgm:cxn modelId="{9D16ABF5-C9B4-47F0-969D-FE0F131D7A0D}" type="presOf" srcId="{AECDBF6A-DAEC-44E5-8D88-14392F03C2B2}" destId="{7AB2EC35-CE2E-4FC5-A13E-C36B07724662}" srcOrd="0" destOrd="0" presId="urn:microsoft.com/office/officeart/2005/8/layout/vList2"/>
    <dgm:cxn modelId="{059D8CFE-FDBA-4D3E-A294-7187C0150263}" type="presOf" srcId="{139CA881-53F9-4CE0-8198-98B16B92958E}" destId="{2B5E10CD-0480-4B1E-B78E-146BBD77B83A}" srcOrd="0" destOrd="0" presId="urn:microsoft.com/office/officeart/2005/8/layout/vList2"/>
    <dgm:cxn modelId="{420894FF-898B-4EBC-8E2B-6E8BEB7D5E1A}" srcId="{370B281E-A49A-46DD-ACE3-660A79DFBB3D}" destId="{CC3836F1-2EB6-4B58-B564-C366E1258983}" srcOrd="0" destOrd="0" parTransId="{57CA069A-002C-482C-B4D4-15C16A7BED11}" sibTransId="{5710C7FF-9528-4B0D-BC17-A161C53EC519}"/>
    <dgm:cxn modelId="{1ABA26D9-7F82-4B2E-93D9-38B45EC920ED}" type="presParOf" srcId="{B3CF7D7F-CCED-477E-9179-2E2F3D5F260F}" destId="{11D340AD-1A4D-4638-8198-D5137E4CD471}" srcOrd="0" destOrd="0" presId="urn:microsoft.com/office/officeart/2005/8/layout/vList2"/>
    <dgm:cxn modelId="{0E8F5667-8DD0-4D36-A337-FAC822863162}" type="presParOf" srcId="{B3CF7D7F-CCED-477E-9179-2E2F3D5F260F}" destId="{2B5E10CD-0480-4B1E-B78E-146BBD77B83A}" srcOrd="1" destOrd="0" presId="urn:microsoft.com/office/officeart/2005/8/layout/vList2"/>
    <dgm:cxn modelId="{0BD7D9E0-CB13-48D2-86D4-788D864A5B98}" type="presParOf" srcId="{B3CF7D7F-CCED-477E-9179-2E2F3D5F260F}" destId="{974D5207-0FF5-4DE5-AFE5-C35AD03E6A70}" srcOrd="2" destOrd="0" presId="urn:microsoft.com/office/officeart/2005/8/layout/vList2"/>
    <dgm:cxn modelId="{7CBDDD7C-DA7A-4057-9DC8-186417E54F7D}" type="presParOf" srcId="{B3CF7D7F-CCED-477E-9179-2E2F3D5F260F}" destId="{7AB2EC35-CE2E-4FC5-A13E-C36B07724662}" srcOrd="3" destOrd="0" presId="urn:microsoft.com/office/officeart/2005/8/layout/vList2"/>
    <dgm:cxn modelId="{31D027F2-4608-43F3-AAAA-8817328F41A7}" type="presParOf" srcId="{B3CF7D7F-CCED-477E-9179-2E2F3D5F260F}" destId="{6F5B2545-A67B-4263-9582-535D6DBA2C3C}" srcOrd="4" destOrd="0" presId="urn:microsoft.com/office/officeart/2005/8/layout/vList2"/>
    <dgm:cxn modelId="{9A5146EF-7387-4A68-83D5-3AF2678C7716}" type="presParOf" srcId="{B3CF7D7F-CCED-477E-9179-2E2F3D5F260F}" destId="{97A10E3D-0892-4043-B0DF-2A6376D41DBA}" srcOrd="5" destOrd="0" presId="urn:microsoft.com/office/officeart/2005/8/layout/vList2"/>
    <dgm:cxn modelId="{C85693C9-E330-41F1-9DF4-0984A7BFAE06}" type="presParOf" srcId="{B3CF7D7F-CCED-477E-9179-2E2F3D5F260F}" destId="{BE34C7FB-1C7C-4CE8-870F-7CBC44B589AF}" srcOrd="6" destOrd="0" presId="urn:microsoft.com/office/officeart/2005/8/layout/vList2"/>
    <dgm:cxn modelId="{90D9E11A-9BC1-477C-87AA-DEA94A85B839}" type="presParOf" srcId="{B3CF7D7F-CCED-477E-9179-2E2F3D5F260F}" destId="{0E27C71A-0BF7-496D-8A1D-11540523A95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79CAB-EB9B-488B-A711-B1B9469163D3}">
      <dsp:nvSpPr>
        <dsp:cNvPr id="0" name=""/>
        <dsp:cNvSpPr/>
      </dsp:nvSpPr>
      <dsp:spPr>
        <a:xfrm>
          <a:off x="1983458" y="32745"/>
          <a:ext cx="7933832" cy="91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8" tIns="233110" rIns="153938" bIns="23311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trained Caribbean professionals in Biosafety</a:t>
          </a:r>
        </a:p>
      </dsp:txBody>
      <dsp:txXfrm>
        <a:off x="1983458" y="32745"/>
        <a:ext cx="7933832" cy="917754"/>
      </dsp:txXfrm>
    </dsp:sp>
    <dsp:sp modelId="{628E640A-83CD-4702-9998-83A20152B4AA}">
      <dsp:nvSpPr>
        <dsp:cNvPr id="0" name=""/>
        <dsp:cNvSpPr/>
      </dsp:nvSpPr>
      <dsp:spPr>
        <a:xfrm>
          <a:off x="0" y="1771"/>
          <a:ext cx="1983458" cy="917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8" tIns="90654" rIns="104958" bIns="90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Create</a:t>
          </a:r>
        </a:p>
      </dsp:txBody>
      <dsp:txXfrm>
        <a:off x="0" y="1771"/>
        <a:ext cx="1983458" cy="917754"/>
      </dsp:txXfrm>
    </dsp:sp>
    <dsp:sp modelId="{9F28E64A-83A9-4BB4-B051-C62DF04897BC}">
      <dsp:nvSpPr>
        <dsp:cNvPr id="0" name=""/>
        <dsp:cNvSpPr/>
      </dsp:nvSpPr>
      <dsp:spPr>
        <a:xfrm>
          <a:off x="1983458" y="974591"/>
          <a:ext cx="7933832" cy="91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8" tIns="233110" rIns="153938" bIns="23311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safe Biotechnology practices</a:t>
          </a:r>
        </a:p>
      </dsp:txBody>
      <dsp:txXfrm>
        <a:off x="1983458" y="974591"/>
        <a:ext cx="7933832" cy="917754"/>
      </dsp:txXfrm>
    </dsp:sp>
    <dsp:sp modelId="{DCB5963C-C29D-463C-8711-DAB43EE60B4B}">
      <dsp:nvSpPr>
        <dsp:cNvPr id="0" name=""/>
        <dsp:cNvSpPr/>
      </dsp:nvSpPr>
      <dsp:spPr>
        <a:xfrm>
          <a:off x="0" y="974591"/>
          <a:ext cx="1983458" cy="917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8" tIns="90654" rIns="104958" bIns="90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Display</a:t>
          </a:r>
        </a:p>
      </dsp:txBody>
      <dsp:txXfrm>
        <a:off x="0" y="974591"/>
        <a:ext cx="1983458" cy="917754"/>
      </dsp:txXfrm>
    </dsp:sp>
    <dsp:sp modelId="{FC0EAC1E-B1A5-4257-961C-47B15F51EF8D}">
      <dsp:nvSpPr>
        <dsp:cNvPr id="0" name=""/>
        <dsp:cNvSpPr/>
      </dsp:nvSpPr>
      <dsp:spPr>
        <a:xfrm>
          <a:off x="1983458" y="1947411"/>
          <a:ext cx="7933832" cy="91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8" tIns="233110" rIns="153938" bIns="23311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students with Biotechnology skills on risk analysis</a:t>
          </a:r>
        </a:p>
      </dsp:txBody>
      <dsp:txXfrm>
        <a:off x="1983458" y="1947411"/>
        <a:ext cx="7933832" cy="917754"/>
      </dsp:txXfrm>
    </dsp:sp>
    <dsp:sp modelId="{3FA11AB0-F421-49B2-B889-47A8A263DB45}">
      <dsp:nvSpPr>
        <dsp:cNvPr id="0" name=""/>
        <dsp:cNvSpPr/>
      </dsp:nvSpPr>
      <dsp:spPr>
        <a:xfrm>
          <a:off x="0" y="1947411"/>
          <a:ext cx="1983458" cy="917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8" tIns="90654" rIns="104958" bIns="90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Provide</a:t>
          </a:r>
        </a:p>
      </dsp:txBody>
      <dsp:txXfrm>
        <a:off x="0" y="1947411"/>
        <a:ext cx="1983458" cy="917754"/>
      </dsp:txXfrm>
    </dsp:sp>
    <dsp:sp modelId="{6BF7AAD7-E2F5-4C78-ACD9-B37FC270D0D9}">
      <dsp:nvSpPr>
        <dsp:cNvPr id="0" name=""/>
        <dsp:cNvSpPr/>
      </dsp:nvSpPr>
      <dsp:spPr>
        <a:xfrm>
          <a:off x="1983458" y="2920231"/>
          <a:ext cx="7933832" cy="91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8" tIns="233110" rIns="153938" bIns="23311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regional and international agreements on Biosafety</a:t>
          </a:r>
        </a:p>
      </dsp:txBody>
      <dsp:txXfrm>
        <a:off x="1983458" y="2920231"/>
        <a:ext cx="7933832" cy="917754"/>
      </dsp:txXfrm>
    </dsp:sp>
    <dsp:sp modelId="{1E6144A1-C53C-4006-8300-1698794F3600}">
      <dsp:nvSpPr>
        <dsp:cNvPr id="0" name=""/>
        <dsp:cNvSpPr/>
      </dsp:nvSpPr>
      <dsp:spPr>
        <a:xfrm>
          <a:off x="0" y="2920231"/>
          <a:ext cx="1983458" cy="917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8" tIns="90654" rIns="104958" bIns="9065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Meet</a:t>
          </a:r>
        </a:p>
      </dsp:txBody>
      <dsp:txXfrm>
        <a:off x="0" y="2920231"/>
        <a:ext cx="1983458" cy="917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340AD-1A4D-4638-8198-D5137E4CD471}">
      <dsp:nvSpPr>
        <dsp:cNvPr id="0" name=""/>
        <dsp:cNvSpPr/>
      </dsp:nvSpPr>
      <dsp:spPr>
        <a:xfrm>
          <a:off x="0" y="2747"/>
          <a:ext cx="10760089" cy="56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Cartagena protocol</a:t>
          </a:r>
        </a:p>
      </dsp:txBody>
      <dsp:txXfrm>
        <a:off x="27415" y="30162"/>
        <a:ext cx="10705259" cy="506770"/>
      </dsp:txXfrm>
    </dsp:sp>
    <dsp:sp modelId="{2B5E10CD-0480-4B1E-B78E-146BBD77B83A}">
      <dsp:nvSpPr>
        <dsp:cNvPr id="0" name=""/>
        <dsp:cNvSpPr/>
      </dsp:nvSpPr>
      <dsp:spPr>
        <a:xfrm>
          <a:off x="0" y="564347"/>
          <a:ext cx="10760089" cy="61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We provide information on and examine the Cartagena Protocol and other MLAs in considering Biosafety and the environment in the Caribbean island states</a:t>
          </a:r>
        </a:p>
      </dsp:txBody>
      <dsp:txXfrm>
        <a:off x="0" y="564347"/>
        <a:ext cx="10760089" cy="610650"/>
      </dsp:txXfrm>
    </dsp:sp>
    <dsp:sp modelId="{974D5207-0FF5-4DE5-AFE5-C35AD03E6A70}">
      <dsp:nvSpPr>
        <dsp:cNvPr id="0" name=""/>
        <dsp:cNvSpPr/>
      </dsp:nvSpPr>
      <dsp:spPr>
        <a:xfrm>
          <a:off x="0" y="1178502"/>
          <a:ext cx="10760089" cy="561600"/>
        </a:xfrm>
        <a:prstGeom prst="roundRect">
          <a:avLst/>
        </a:prstGeom>
        <a:solidFill>
          <a:schemeClr val="accent2">
            <a:hueOff val="-3617575"/>
            <a:satOff val="-8106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Action agenda</a:t>
          </a:r>
        </a:p>
      </dsp:txBody>
      <dsp:txXfrm>
        <a:off x="27415" y="1205917"/>
        <a:ext cx="10705259" cy="506770"/>
      </dsp:txXfrm>
    </dsp:sp>
    <dsp:sp modelId="{7AB2EC35-CE2E-4FC5-A13E-C36B07724662}">
      <dsp:nvSpPr>
        <dsp:cNvPr id="0" name=""/>
        <dsp:cNvSpPr/>
      </dsp:nvSpPr>
      <dsp:spPr>
        <a:xfrm>
          <a:off x="0" y="1736597"/>
          <a:ext cx="10760089" cy="61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4D3E2F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Build widespread awareness of the importance of safeguarding biodiversity using policy instruments, legislation, personal commitment and NGO activities</a:t>
          </a:r>
        </a:p>
      </dsp:txBody>
      <dsp:txXfrm>
        <a:off x="0" y="1736597"/>
        <a:ext cx="10760089" cy="610650"/>
      </dsp:txXfrm>
    </dsp:sp>
    <dsp:sp modelId="{6F5B2545-A67B-4263-9582-535D6DBA2C3C}">
      <dsp:nvSpPr>
        <dsp:cNvPr id="0" name=""/>
        <dsp:cNvSpPr/>
      </dsp:nvSpPr>
      <dsp:spPr>
        <a:xfrm>
          <a:off x="0" y="2347247"/>
          <a:ext cx="10760089" cy="561600"/>
        </a:xfrm>
        <a:prstGeom prst="roundRect">
          <a:avLst/>
        </a:prstGeom>
        <a:solidFill>
          <a:schemeClr val="accent2">
            <a:hueOff val="-7235150"/>
            <a:satOff val="-16213"/>
            <a:lumOff val="-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Biodiversity</a:t>
          </a:r>
        </a:p>
      </dsp:txBody>
      <dsp:txXfrm>
        <a:off x="27415" y="2374662"/>
        <a:ext cx="10705259" cy="506770"/>
      </dsp:txXfrm>
    </dsp:sp>
    <dsp:sp modelId="{97A10E3D-0892-4043-B0DF-2A6376D41DBA}">
      <dsp:nvSpPr>
        <dsp:cNvPr id="0" name=""/>
        <dsp:cNvSpPr/>
      </dsp:nvSpPr>
      <dsp:spPr>
        <a:xfrm>
          <a:off x="0" y="2908847"/>
          <a:ext cx="10760089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4D3E2F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Educate and analyze the impact of biotechnology on plant biodiversity</a:t>
          </a:r>
        </a:p>
      </dsp:txBody>
      <dsp:txXfrm>
        <a:off x="0" y="2908847"/>
        <a:ext cx="10760089" cy="331200"/>
      </dsp:txXfrm>
    </dsp:sp>
    <dsp:sp modelId="{BE34C7FB-1C7C-4CE8-870F-7CBC44B589AF}">
      <dsp:nvSpPr>
        <dsp:cNvPr id="0" name=""/>
        <dsp:cNvSpPr/>
      </dsp:nvSpPr>
      <dsp:spPr>
        <a:xfrm>
          <a:off x="0" y="3240047"/>
          <a:ext cx="10760089" cy="561600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Public education</a:t>
          </a:r>
        </a:p>
      </dsp:txBody>
      <dsp:txXfrm>
        <a:off x="27415" y="3267462"/>
        <a:ext cx="10705259" cy="506770"/>
      </dsp:txXfrm>
    </dsp:sp>
    <dsp:sp modelId="{0E27C71A-0BF7-496D-8A1D-11540523A958}">
      <dsp:nvSpPr>
        <dsp:cNvPr id="0" name=""/>
        <dsp:cNvSpPr/>
      </dsp:nvSpPr>
      <dsp:spPr>
        <a:xfrm>
          <a:off x="0" y="3801647"/>
          <a:ext cx="10760089" cy="61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4D3E2F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Conduct surveys through research projects to determine the level of awareness of Biosafety and Biotechnology in the region.</a:t>
          </a:r>
        </a:p>
      </dsp:txBody>
      <dsp:txXfrm>
        <a:off x="0" y="3801647"/>
        <a:ext cx="10760089" cy="61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15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Angela T. Alleyne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SEPT 15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Angela T. Alleyne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8.svg"/><Relationship Id="rId15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31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5E99-37CC-458C-992C-D2B743050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8603" y="4061093"/>
            <a:ext cx="5427260" cy="152539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800" b="1" dirty="0">
                <a:solidFill>
                  <a:srgbClr val="080808"/>
                </a:solidFill>
              </a:rPr>
              <a:t>MS. ANGELA T. ALLEYNE</a:t>
            </a:r>
          </a:p>
          <a:p>
            <a:pPr algn="ctr">
              <a:spcBef>
                <a:spcPts val="1000"/>
              </a:spcBef>
            </a:pPr>
            <a:r>
              <a:rPr lang="en-US" sz="1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Programme </a:t>
            </a:r>
            <a:r>
              <a:rPr lang="en-US" sz="1800" dirty="0">
                <a:solidFill>
                  <a:srgbClr val="080808"/>
                </a:solidFill>
              </a:rPr>
              <a:t>C</a:t>
            </a:r>
            <a:r>
              <a:rPr lang="en-US" sz="1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800" dirty="0">
                <a:solidFill>
                  <a:srgbClr val="080808"/>
                </a:solidFill>
              </a:rPr>
              <a:t>ordinator MSc/Diploma in Biosafety, </a:t>
            </a:r>
          </a:p>
          <a:p>
            <a:pPr algn="ctr">
              <a:spcBef>
                <a:spcPts val="1000"/>
              </a:spcBef>
            </a:pPr>
            <a:r>
              <a:rPr lang="en-US" sz="1800" dirty="0">
                <a:solidFill>
                  <a:srgbClr val="080808"/>
                </a:solidFill>
              </a:rPr>
              <a:t>The University of the West indies Cave Hill Campus</a:t>
            </a:r>
          </a:p>
          <a:p>
            <a:pPr algn="ctr">
              <a:spcBef>
                <a:spcPts val="1000"/>
              </a:spcBef>
            </a:pPr>
            <a:r>
              <a:rPr lang="en-US" sz="1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Department of Biological and Chemical Sciences</a:t>
            </a:r>
          </a:p>
          <a:p>
            <a:pPr algn="ctr">
              <a:spcBef>
                <a:spcPts val="1000"/>
              </a:spcBef>
            </a:pPr>
            <a:r>
              <a:rPr lang="en-US" sz="1800" dirty="0">
                <a:solidFill>
                  <a:srgbClr val="080808"/>
                </a:solidFill>
              </a:rPr>
              <a:t>Barbados</a:t>
            </a:r>
            <a:endParaRPr lang="en-US" sz="18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3DABD-ACA2-4273-8BD0-E1F1B58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513" y="1196303"/>
            <a:ext cx="8175009" cy="2482924"/>
          </a:xfr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20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BIOSAFETY IN SMALL ISLAND DEVELOPING STATES: </a:t>
            </a:r>
            <a:br>
              <a:rPr lang="en-US" sz="3600" b="1" kern="120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THE EDUCATION AGENDA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55055-087D-484E-8439-FD3EA0A5B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7796" r="25361"/>
          <a:stretch/>
        </p:blipFill>
        <p:spPr>
          <a:xfrm>
            <a:off x="10334297" y="74569"/>
            <a:ext cx="1806043" cy="1676847"/>
          </a:xfrm>
          <a:prstGeom prst="rect">
            <a:avLst/>
          </a:prstGeom>
        </p:spPr>
      </p:pic>
      <p:pic>
        <p:nvPicPr>
          <p:cNvPr id="50" name="Graphic 49" descr="Cheers with solid fill">
            <a:extLst>
              <a:ext uri="{FF2B5EF4-FFF2-40B4-BE49-F238E27FC236}">
                <a16:creationId xmlns:a16="http://schemas.microsoft.com/office/drawing/2014/main" id="{A5FAECD6-DE0D-4C45-968D-E48F8106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766" y="5442179"/>
            <a:ext cx="1415821" cy="1415821"/>
          </a:xfrm>
          <a:prstGeom prst="rect">
            <a:avLst/>
          </a:prstGeom>
        </p:spPr>
      </p:pic>
      <p:pic>
        <p:nvPicPr>
          <p:cNvPr id="52" name="Graphic 51" descr="Cheers with solid fill">
            <a:extLst>
              <a:ext uri="{FF2B5EF4-FFF2-40B4-BE49-F238E27FC236}">
                <a16:creationId xmlns:a16="http://schemas.microsoft.com/office/drawing/2014/main" id="{87A26818-4206-4AE6-8560-EF76CEB63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6121" y="5586483"/>
            <a:ext cx="1415821" cy="1415821"/>
          </a:xfrm>
          <a:prstGeom prst="rect">
            <a:avLst/>
          </a:prstGeom>
        </p:spPr>
      </p:pic>
      <p:pic>
        <p:nvPicPr>
          <p:cNvPr id="53" name="Graphic 52" descr="Cheers with solid fill">
            <a:extLst>
              <a:ext uri="{FF2B5EF4-FFF2-40B4-BE49-F238E27FC236}">
                <a16:creationId xmlns:a16="http://schemas.microsoft.com/office/drawing/2014/main" id="{11A7554F-2126-44E0-B899-CDC8EC5F9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713" y="-28886"/>
            <a:ext cx="1415821" cy="14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Graduation cap with solid fill">
            <a:extLst>
              <a:ext uri="{FF2B5EF4-FFF2-40B4-BE49-F238E27FC236}">
                <a16:creationId xmlns:a16="http://schemas.microsoft.com/office/drawing/2014/main" id="{B505412E-14B2-4A0C-AB93-81757CA2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546" y="-488667"/>
            <a:ext cx="2071834" cy="2071834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E217D3E-8A98-4DBE-B541-8914981685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" b="19295"/>
          <a:stretch/>
        </p:blipFill>
        <p:spPr>
          <a:xfrm>
            <a:off x="5661398" y="2587307"/>
            <a:ext cx="6020730" cy="32948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3B557-B8B5-4571-AA98-62494F59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029" sz="16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ED49-698E-4B71-9447-F2E39F3D5D24}"/>
              </a:ext>
            </a:extLst>
          </p:cNvPr>
          <p:cNvSpPr txBox="1"/>
          <p:nvPr/>
        </p:nvSpPr>
        <p:spPr>
          <a:xfrm>
            <a:off x="41967" y="5698733"/>
            <a:ext cx="706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400" b="1" dirty="0">
                <a:solidFill>
                  <a:schemeClr val="tx2"/>
                </a:solidFill>
              </a:rPr>
              <a:t>Biosafety postgraduate education </a:t>
            </a:r>
          </a:p>
          <a:p>
            <a:r>
              <a:rPr lang="en-029" sz="2400" b="1" dirty="0">
                <a:solidFill>
                  <a:schemeClr val="tx2"/>
                </a:solidFill>
              </a:rPr>
              <a:t>at the tertiary level since 2014.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BC0B67-0908-4C0A-81E3-A75E18C2B2DA}"/>
              </a:ext>
            </a:extLst>
          </p:cNvPr>
          <p:cNvSpPr txBox="1"/>
          <p:nvPr/>
        </p:nvSpPr>
        <p:spPr>
          <a:xfrm>
            <a:off x="5314862" y="203225"/>
            <a:ext cx="6311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2400" b="1" dirty="0">
                <a:solidFill>
                  <a:schemeClr val="tx2"/>
                </a:solidFill>
              </a:rPr>
              <a:t>MSC/Diploma in Biosafety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University of the West indies </a:t>
            </a:r>
            <a:endParaRPr lang="en-029" sz="2400" b="1" dirty="0">
              <a:solidFill>
                <a:schemeClr val="tx2"/>
              </a:solidFill>
            </a:endParaRPr>
          </a:p>
          <a:p>
            <a:pPr algn="ctr"/>
            <a:endParaRPr lang="en-029" sz="2400" b="1" dirty="0">
              <a:solidFill>
                <a:schemeClr val="tx2"/>
              </a:solidFill>
            </a:endParaRPr>
          </a:p>
          <a:p>
            <a:pPr algn="ctr"/>
            <a:r>
              <a:rPr lang="en-029" sz="2400" dirty="0">
                <a:solidFill>
                  <a:schemeClr val="bg1"/>
                </a:solidFill>
              </a:rPr>
              <a:t>Students from as far as Belize in the north to Suriname in the south and </a:t>
            </a:r>
          </a:p>
          <a:p>
            <a:pPr algn="ctr"/>
            <a:r>
              <a:rPr lang="en-029" sz="2400" dirty="0">
                <a:solidFill>
                  <a:schemeClr val="bg1"/>
                </a:solidFill>
              </a:rPr>
              <a:t>the islands in between.</a:t>
            </a:r>
          </a:p>
        </p:txBody>
      </p:sp>
      <p:pic>
        <p:nvPicPr>
          <p:cNvPr id="7" name="Graphic 6" descr="Marker with solid fill">
            <a:extLst>
              <a:ext uri="{FF2B5EF4-FFF2-40B4-BE49-F238E27FC236}">
                <a16:creationId xmlns:a16="http://schemas.microsoft.com/office/drawing/2014/main" id="{3A9B57FD-444C-478C-A5D8-3F158E0C6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62686">
            <a:off x="5740307" y="3695556"/>
            <a:ext cx="381215" cy="381215"/>
          </a:xfrm>
          <a:prstGeom prst="rect">
            <a:avLst/>
          </a:prstGeom>
        </p:spPr>
      </p:pic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58511C0E-F30F-49EE-B3C8-818C88ADA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843478">
            <a:off x="10663567" y="5429154"/>
            <a:ext cx="390356" cy="390356"/>
          </a:xfrm>
          <a:prstGeom prst="rect">
            <a:avLst/>
          </a:prstGeom>
        </p:spPr>
      </p:pic>
      <p:pic>
        <p:nvPicPr>
          <p:cNvPr id="29" name="Graphic 28" descr="Marker with solid fill">
            <a:extLst>
              <a:ext uri="{FF2B5EF4-FFF2-40B4-BE49-F238E27FC236}">
                <a16:creationId xmlns:a16="http://schemas.microsoft.com/office/drawing/2014/main" id="{4DCE3BE4-B507-409E-A9D8-2CF136D53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076012" flipH="1">
            <a:off x="7868293" y="2642076"/>
            <a:ext cx="292080" cy="2920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73DC3A-85A8-4F4C-B31F-8FC0CB3A9F19}"/>
              </a:ext>
            </a:extLst>
          </p:cNvPr>
          <p:cNvSpPr txBox="1"/>
          <p:nvPr/>
        </p:nvSpPr>
        <p:spPr>
          <a:xfrm>
            <a:off x="179700" y="1251781"/>
            <a:ext cx="407510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15 -month full time course of study in theoretical, legal and practical  aspects of Biosafety. 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courses are offered in an online format,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Laboratory methods in Biosafety.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 is a workshop type course scheduled dates are in June or July in a workshop-based format covering one week of practical and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oneweek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tuition.</a:t>
            </a:r>
          </a:p>
          <a:p>
            <a:endParaRPr lang="en-US" sz="18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98AE-A6A0-4C2E-830C-AE2B6405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029" sz="4000" dirty="0">
                <a:solidFill>
                  <a:schemeClr val="tx2"/>
                </a:solidFill>
              </a:rPr>
              <a:t>Past and Current </a:t>
            </a:r>
            <a:r>
              <a:rPr lang="en-029" sz="4000" dirty="0" err="1">
                <a:solidFill>
                  <a:schemeClr val="tx2"/>
                </a:solidFill>
              </a:rPr>
              <a:t>Enrollments</a:t>
            </a:r>
            <a:endParaRPr lang="en-029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9C9B-284C-4240-BE55-60DB4CA6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029" sz="1800" dirty="0"/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5AF88C-2797-47E0-B706-768C5152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50" y="428773"/>
            <a:ext cx="4182519" cy="965196"/>
          </a:xfrm>
          <a:prstGeom prst="rect">
            <a:avLst/>
          </a:prstGeom>
          <a:noFill/>
        </p:spPr>
      </p:pic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3019203-FE79-4D13-9320-0EE5FA915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62273"/>
              </p:ext>
            </p:extLst>
          </p:nvPr>
        </p:nvGraphicFramePr>
        <p:xfrm>
          <a:off x="1286933" y="2298095"/>
          <a:ext cx="5147733" cy="448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B57E9E-D333-424E-AFB1-BDB2D76E39F5}"/>
              </a:ext>
            </a:extLst>
          </p:cNvPr>
          <p:cNvSpPr txBox="1"/>
          <p:nvPr/>
        </p:nvSpPr>
        <p:spPr>
          <a:xfrm>
            <a:off x="6349979" y="2600610"/>
            <a:ext cx="5234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029" sz="2400" dirty="0"/>
              <a:t>Barbadian students will continue to be the main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29" sz="2400" dirty="0"/>
              <a:t>Students have a first degree in Biological Sciences, viz. Biochemistry, Biology, Microbiology and Environmental Sciences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029" sz="2400" dirty="0"/>
              <a:t>We are aiming to encourage even more professionals with several years of working experience to apply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0564C-9E2C-4399-A4BF-F5AA3BD39DB7}"/>
              </a:ext>
            </a:extLst>
          </p:cNvPr>
          <p:cNvSpPr txBox="1"/>
          <p:nvPr/>
        </p:nvSpPr>
        <p:spPr>
          <a:xfrm>
            <a:off x="2169704" y="2812887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400" b="1" dirty="0">
                <a:solidFill>
                  <a:srgbClr val="C00000"/>
                </a:solidFill>
              </a:rPr>
              <a:t>37% = students from Barbados</a:t>
            </a:r>
          </a:p>
        </p:txBody>
      </p:sp>
    </p:spTree>
    <p:extLst>
      <p:ext uri="{BB962C8B-B14F-4D97-AF65-F5344CB8AC3E}">
        <p14:creationId xmlns:p14="http://schemas.microsoft.com/office/powerpoint/2010/main" val="27469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98AE-A6A0-4C2E-830C-AE2B6405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029" sz="4000" dirty="0">
                <a:solidFill>
                  <a:schemeClr val="tx2"/>
                </a:solidFill>
              </a:rPr>
              <a:t>MSc Diploma Biosafety/Our Goal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5D3814B-8A92-4563-ACC8-148939300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73458"/>
              </p:ext>
            </p:extLst>
          </p:nvPr>
        </p:nvGraphicFramePr>
        <p:xfrm>
          <a:off x="1222645" y="2428118"/>
          <a:ext cx="9917290" cy="383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9C9B-284C-4240-BE55-60DB4CA6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029" sz="1800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5AF88C-2797-47E0-B706-768C5152D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350" y="428773"/>
            <a:ext cx="4182519" cy="965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6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98AE-A6A0-4C2E-830C-AE2B6405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254" y="680941"/>
            <a:ext cx="4399016" cy="1311047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029" sz="4000" dirty="0">
                <a:solidFill>
                  <a:schemeClr val="tx2"/>
                </a:solidFill>
              </a:rPr>
              <a:t>Core concepts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5D3814B-8A92-4563-ACC8-148939300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112186"/>
              </p:ext>
            </p:extLst>
          </p:nvPr>
        </p:nvGraphicFramePr>
        <p:xfrm>
          <a:off x="798576" y="2383255"/>
          <a:ext cx="10760089" cy="441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9C9B-284C-4240-BE55-60DB4CA6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029" sz="1800" dirty="0"/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5AF88C-2797-47E0-B706-768C5152D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350" y="428773"/>
            <a:ext cx="4182519" cy="965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1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0FF2-96B2-49B3-B130-52B3D716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885" y="2266129"/>
            <a:ext cx="7338790" cy="6341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Where are students now?</a:t>
            </a:r>
            <a:endParaRPr lang="en-US" sz="48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 descr="Production with solid fill">
            <a:extLst>
              <a:ext uri="{FF2B5EF4-FFF2-40B4-BE49-F238E27FC236}">
                <a16:creationId xmlns:a16="http://schemas.microsoft.com/office/drawing/2014/main" id="{31704BA9-1F4D-47B3-B5E5-00C3BF9D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818" y="968991"/>
            <a:ext cx="1483057" cy="1483057"/>
          </a:xfrm>
          <a:prstGeom prst="rect">
            <a:avLst/>
          </a:prstGeom>
        </p:spPr>
      </p:pic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Graphic 9" descr="Needle outline">
            <a:extLst>
              <a:ext uri="{FF2B5EF4-FFF2-40B4-BE49-F238E27FC236}">
                <a16:creationId xmlns:a16="http://schemas.microsoft.com/office/drawing/2014/main" id="{6B5BAD2E-5D8F-499D-9B2E-8EECAE1FD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638" y="934872"/>
            <a:ext cx="1421372" cy="1421372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rofessor male with solid fill">
            <a:extLst>
              <a:ext uri="{FF2B5EF4-FFF2-40B4-BE49-F238E27FC236}">
                <a16:creationId xmlns:a16="http://schemas.microsoft.com/office/drawing/2014/main" id="{AE394A62-D2B6-42DE-85FE-1323947F9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7739" y="-42523"/>
            <a:ext cx="1978925" cy="1978925"/>
          </a:xfrm>
          <a:prstGeom prst="rect">
            <a:avLst/>
          </a:prstGeom>
        </p:spPr>
      </p:pic>
      <p:pic>
        <p:nvPicPr>
          <p:cNvPr id="6" name="Graphic 5" descr="Beaker with solid fill">
            <a:extLst>
              <a:ext uri="{FF2B5EF4-FFF2-40B4-BE49-F238E27FC236}">
                <a16:creationId xmlns:a16="http://schemas.microsoft.com/office/drawing/2014/main" id="{30E560C8-3275-45E1-A37D-89ABC8B1B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8225" y="-94049"/>
            <a:ext cx="1685202" cy="1685202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D6222-CE75-46F8-ADA1-E013EF50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3" y="6453386"/>
            <a:ext cx="846061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pic>
        <p:nvPicPr>
          <p:cNvPr id="28" name="Graphic 27" descr="Graduation cap with solid fill">
            <a:extLst>
              <a:ext uri="{FF2B5EF4-FFF2-40B4-BE49-F238E27FC236}">
                <a16:creationId xmlns:a16="http://schemas.microsoft.com/office/drawing/2014/main" id="{08859801-B3C6-418D-9F78-B1C72BEB15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44941" y="2827309"/>
            <a:ext cx="879362" cy="879362"/>
          </a:xfrm>
          <a:prstGeom prst="rect">
            <a:avLst/>
          </a:prstGeom>
        </p:spPr>
      </p:pic>
      <p:pic>
        <p:nvPicPr>
          <p:cNvPr id="30" name="Graphic 29" descr="Graduation cap with solid fill">
            <a:extLst>
              <a:ext uri="{FF2B5EF4-FFF2-40B4-BE49-F238E27FC236}">
                <a16:creationId xmlns:a16="http://schemas.microsoft.com/office/drawing/2014/main" id="{6B6C1C90-DB46-4275-A5A7-008C67564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4783" y="2747206"/>
            <a:ext cx="966043" cy="966043"/>
          </a:xfrm>
          <a:prstGeom prst="rect">
            <a:avLst/>
          </a:prstGeom>
        </p:spPr>
      </p:pic>
      <p:pic>
        <p:nvPicPr>
          <p:cNvPr id="15" name="Graphic 14" descr="Graduation cap with solid fill">
            <a:extLst>
              <a:ext uri="{FF2B5EF4-FFF2-40B4-BE49-F238E27FC236}">
                <a16:creationId xmlns:a16="http://schemas.microsoft.com/office/drawing/2014/main" id="{CCDEEA59-10E1-45E7-AB7C-0C16BD171A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1842" y="2770231"/>
            <a:ext cx="1008314" cy="1008314"/>
          </a:xfrm>
          <a:prstGeom prst="rect">
            <a:avLst/>
          </a:prstGeom>
        </p:spPr>
      </p:pic>
      <p:pic>
        <p:nvPicPr>
          <p:cNvPr id="16" name="Graphic 15" descr="Graduation cap with solid fill">
            <a:extLst>
              <a:ext uri="{FF2B5EF4-FFF2-40B4-BE49-F238E27FC236}">
                <a16:creationId xmlns:a16="http://schemas.microsoft.com/office/drawing/2014/main" id="{4BB80124-D678-4166-BB08-8F157DD29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2621" y="2778460"/>
            <a:ext cx="1008314" cy="1008314"/>
          </a:xfrm>
          <a:prstGeom prst="rect">
            <a:avLst/>
          </a:prstGeom>
        </p:spPr>
      </p:pic>
      <p:pic>
        <p:nvPicPr>
          <p:cNvPr id="17" name="Graphic 16" descr="Graduation cap with solid fill">
            <a:extLst>
              <a:ext uri="{FF2B5EF4-FFF2-40B4-BE49-F238E27FC236}">
                <a16:creationId xmlns:a16="http://schemas.microsoft.com/office/drawing/2014/main" id="{B886CFBC-D480-45E5-835B-D13D2EC0B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5096" y="2762833"/>
            <a:ext cx="1008314" cy="1008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B42EF-448C-4F52-988F-2B8C1904B8DB}"/>
              </a:ext>
            </a:extLst>
          </p:cNvPr>
          <p:cNvSpPr txBox="1"/>
          <p:nvPr/>
        </p:nvSpPr>
        <p:spPr>
          <a:xfrm>
            <a:off x="2133600" y="855260"/>
            <a:ext cx="177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Industry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4D473-37E0-4A08-90BA-D8462EE4F31D}"/>
              </a:ext>
            </a:extLst>
          </p:cNvPr>
          <p:cNvSpPr txBox="1"/>
          <p:nvPr/>
        </p:nvSpPr>
        <p:spPr>
          <a:xfrm>
            <a:off x="4684621" y="1946029"/>
            <a:ext cx="21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Education/teaching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9BE9A-D050-4BC0-A963-D4E3B0B72958}"/>
              </a:ext>
            </a:extLst>
          </p:cNvPr>
          <p:cNvSpPr txBox="1"/>
          <p:nvPr/>
        </p:nvSpPr>
        <p:spPr>
          <a:xfrm>
            <a:off x="9508332" y="752765"/>
            <a:ext cx="177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Health sector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67D61-19DD-415E-8D3E-02465F0583D7}"/>
              </a:ext>
            </a:extLst>
          </p:cNvPr>
          <p:cNvSpPr txBox="1"/>
          <p:nvPr/>
        </p:nvSpPr>
        <p:spPr>
          <a:xfrm>
            <a:off x="7108903" y="1750041"/>
            <a:ext cx="177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Laboratories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212C04C-985C-481E-B6F3-42629E38D6AE}"/>
              </a:ext>
            </a:extLst>
          </p:cNvPr>
          <p:cNvSpPr txBox="1">
            <a:spLocks/>
          </p:cNvSpPr>
          <p:nvPr/>
        </p:nvSpPr>
        <p:spPr>
          <a:xfrm>
            <a:off x="8808925" y="4688980"/>
            <a:ext cx="3180829" cy="659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5C2A"/>
                </a:solidFill>
              </a:rPr>
              <a:t>New courses!!</a:t>
            </a:r>
            <a:endParaRPr lang="en-US" sz="3600" dirty="0">
              <a:solidFill>
                <a:srgbClr val="005C2A"/>
              </a:solidFill>
            </a:endParaRPr>
          </a:p>
        </p:txBody>
      </p:sp>
      <p:pic>
        <p:nvPicPr>
          <p:cNvPr id="27" name="Graphic 26" descr="Food Safety with solid fill">
            <a:extLst>
              <a:ext uri="{FF2B5EF4-FFF2-40B4-BE49-F238E27FC236}">
                <a16:creationId xmlns:a16="http://schemas.microsoft.com/office/drawing/2014/main" id="{4B254E12-AA89-462A-86D9-3607C743B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782" y="3490377"/>
            <a:ext cx="2036039" cy="2036039"/>
          </a:xfrm>
          <a:prstGeom prst="rect">
            <a:avLst/>
          </a:prstGeom>
        </p:spPr>
      </p:pic>
      <p:pic>
        <p:nvPicPr>
          <p:cNvPr id="29" name="Graphic 28" descr="Storytelling outline">
            <a:extLst>
              <a:ext uri="{FF2B5EF4-FFF2-40B4-BE49-F238E27FC236}">
                <a16:creationId xmlns:a16="http://schemas.microsoft.com/office/drawing/2014/main" id="{B1934F2C-2679-48D7-8E4F-286FF2D319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89252" y="5263231"/>
            <a:ext cx="914400" cy="914400"/>
          </a:xfrm>
          <a:prstGeom prst="rect">
            <a:avLst/>
          </a:prstGeom>
        </p:spPr>
      </p:pic>
      <p:pic>
        <p:nvPicPr>
          <p:cNvPr id="31" name="Graphic 30" descr="Storytelling outline">
            <a:extLst>
              <a:ext uri="{FF2B5EF4-FFF2-40B4-BE49-F238E27FC236}">
                <a16:creationId xmlns:a16="http://schemas.microsoft.com/office/drawing/2014/main" id="{9C77D53D-4EBD-40EF-8046-2F6A254274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4150" y="5186363"/>
            <a:ext cx="914400" cy="914400"/>
          </a:xfrm>
          <a:prstGeom prst="rect">
            <a:avLst/>
          </a:prstGeom>
        </p:spPr>
      </p:pic>
      <p:pic>
        <p:nvPicPr>
          <p:cNvPr id="32" name="Graphic 31" descr="Medicine with solid fill">
            <a:extLst>
              <a:ext uri="{FF2B5EF4-FFF2-40B4-BE49-F238E27FC236}">
                <a16:creationId xmlns:a16="http://schemas.microsoft.com/office/drawing/2014/main" id="{C1A5B46E-F9A0-46CA-B247-96DF51D68F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43302" y="3908857"/>
            <a:ext cx="1560246" cy="1560246"/>
          </a:xfrm>
          <a:prstGeom prst="rect">
            <a:avLst/>
          </a:prstGeom>
        </p:spPr>
      </p:pic>
      <p:pic>
        <p:nvPicPr>
          <p:cNvPr id="33" name="Graphic 32" descr="Solar Panels with solid fill">
            <a:extLst>
              <a:ext uri="{FF2B5EF4-FFF2-40B4-BE49-F238E27FC236}">
                <a16:creationId xmlns:a16="http://schemas.microsoft.com/office/drawing/2014/main" id="{E6EF66F2-A169-49EE-A868-D0D4D785F3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06371" y="3717852"/>
            <a:ext cx="1679075" cy="16790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6143145-5E1E-4929-B6A8-DA138A533760}"/>
              </a:ext>
            </a:extLst>
          </p:cNvPr>
          <p:cNvSpPr txBox="1"/>
          <p:nvPr/>
        </p:nvSpPr>
        <p:spPr>
          <a:xfrm>
            <a:off x="4975755" y="5454432"/>
            <a:ext cx="177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Climate change and biosafety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1DEC1D-6288-43B1-9B27-A63A534E92C6}"/>
              </a:ext>
            </a:extLst>
          </p:cNvPr>
          <p:cNvSpPr txBox="1"/>
          <p:nvPr/>
        </p:nvSpPr>
        <p:spPr>
          <a:xfrm>
            <a:off x="581624" y="5396927"/>
            <a:ext cx="177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Food Safety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D8F2E2-7A87-429E-B706-CC537C0F5AEC}"/>
              </a:ext>
            </a:extLst>
          </p:cNvPr>
          <p:cNvSpPr txBox="1"/>
          <p:nvPr/>
        </p:nvSpPr>
        <p:spPr>
          <a:xfrm>
            <a:off x="2636321" y="5423329"/>
            <a:ext cx="177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Clinal Biosafety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81E39-BE61-434C-85DF-FB4CE950DC4B}"/>
              </a:ext>
            </a:extLst>
          </p:cNvPr>
          <p:cNvSpPr txBox="1"/>
          <p:nvPr/>
        </p:nvSpPr>
        <p:spPr>
          <a:xfrm>
            <a:off x="8841317" y="2816120"/>
            <a:ext cx="3180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b="1" dirty="0"/>
              <a:t>As the program widens its scope 3 new course areas are being designed.  </a:t>
            </a:r>
          </a:p>
          <a:p>
            <a:endParaRPr lang="en-029" dirty="0"/>
          </a:p>
          <a:p>
            <a:r>
              <a:rPr lang="en-029" b="1" dirty="0"/>
              <a:t>We commit to develop the course areas by 2030 more sectors with biosafety experts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AC4F1CD-23C7-465A-A611-8F46A232E9F3}"/>
              </a:ext>
            </a:extLst>
          </p:cNvPr>
          <p:cNvSpPr/>
          <p:nvPr/>
        </p:nvSpPr>
        <p:spPr>
          <a:xfrm>
            <a:off x="6297679" y="4294083"/>
            <a:ext cx="193932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98AE-A6A0-4C2E-830C-AE2B6405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15" y="304523"/>
            <a:ext cx="10264697" cy="121210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029" sz="4000" dirty="0">
                <a:solidFill>
                  <a:schemeClr val="tx1"/>
                </a:solidFill>
              </a:rPr>
              <a:t>The Cartagena Protocol on Biosafety and </a:t>
            </a:r>
            <a:br>
              <a:rPr lang="en-029" sz="4000" dirty="0">
                <a:solidFill>
                  <a:schemeClr val="tx1"/>
                </a:solidFill>
              </a:rPr>
            </a:br>
            <a:r>
              <a:rPr lang="en-029" sz="4000" dirty="0">
                <a:solidFill>
                  <a:schemeClr val="tx1"/>
                </a:solidFill>
              </a:rPr>
              <a:t>The Action Agenda for Nature and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9C9B-284C-4240-BE55-60DB4CA6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2633" y="6382512"/>
            <a:ext cx="685800" cy="320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029" sz="1800" dirty="0"/>
              <a:t>6</a:t>
            </a:r>
          </a:p>
        </p:txBody>
      </p:sp>
      <p:pic>
        <p:nvPicPr>
          <p:cNvPr id="16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E3260454-D66D-4C8A-A5CC-F989D647F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4" y="1558153"/>
            <a:ext cx="3050985" cy="477901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F77486-6B09-458A-A2BF-4380B92603AE}"/>
              </a:ext>
            </a:extLst>
          </p:cNvPr>
          <p:cNvGrpSpPr/>
          <p:nvPr/>
        </p:nvGrpSpPr>
        <p:grpSpPr>
          <a:xfrm>
            <a:off x="1069075" y="1516625"/>
            <a:ext cx="7398649" cy="5152581"/>
            <a:chOff x="-3606045" y="1060295"/>
            <a:chExt cx="5748451" cy="189415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F9F17A-B961-43D1-A3CC-504BF78E49A1}"/>
                </a:ext>
              </a:extLst>
            </p:cNvPr>
            <p:cNvSpPr/>
            <p:nvPr/>
          </p:nvSpPr>
          <p:spPr>
            <a:xfrm>
              <a:off x="342406" y="1919452"/>
              <a:ext cx="1800000" cy="1035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C17287-B362-4AA1-AE28-62DDE0A6D1FA}"/>
                </a:ext>
              </a:extLst>
            </p:cNvPr>
            <p:cNvSpPr txBox="1"/>
            <p:nvPr/>
          </p:nvSpPr>
          <p:spPr>
            <a:xfrm>
              <a:off x="-3606045" y="1060295"/>
              <a:ext cx="4848449" cy="26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dirty="0"/>
            </a:p>
            <a:p>
              <a:pPr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We commit to introduce the action agenda as a discussion in the core course of the program Biosafety, Biotechnology and the environment</a:t>
              </a:r>
            </a:p>
            <a:p>
              <a:pPr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The MSc. in Biosafety program continues to:</a:t>
              </a:r>
            </a:p>
            <a:p>
              <a:pPr marL="800100" lvl="1" indent="-342900" defTabSz="48895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/>
                <a:t>Increase capacity in all Caribbean countries to manage potential adverse impacts of biotechnology on biodiversity and human health</a:t>
              </a:r>
            </a:p>
            <a:p>
              <a:pPr marL="800100" lvl="1" indent="-342900" defTabSz="48895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/>
                <a:t>Inform policy on Biosafety throughout the Caribbean region</a:t>
              </a:r>
            </a:p>
            <a:p>
              <a:pPr lvl="1" defTabSz="488950"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Academic institutions  as education professionals should be key partners in support of the Action Agenda</a:t>
              </a:r>
            </a:p>
            <a:p>
              <a:pPr marL="0" lvl="0" indent="0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</p:grpSp>
      <p:sp>
        <p:nvSpPr>
          <p:cNvPr id="23" name="Rectangle 22" descr="Deciduous tree">
            <a:extLst>
              <a:ext uri="{FF2B5EF4-FFF2-40B4-BE49-F238E27FC236}">
                <a16:creationId xmlns:a16="http://schemas.microsoft.com/office/drawing/2014/main" id="{C98471A0-3D87-47E3-B9E5-EA7828D22F3A}"/>
              </a:ext>
            </a:extLst>
          </p:cNvPr>
          <p:cNvSpPr/>
          <p:nvPr/>
        </p:nvSpPr>
        <p:spPr>
          <a:xfrm>
            <a:off x="7309360" y="1785700"/>
            <a:ext cx="810000" cy="81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 descr="Schoolhouse">
            <a:extLst>
              <a:ext uri="{FF2B5EF4-FFF2-40B4-BE49-F238E27FC236}">
                <a16:creationId xmlns:a16="http://schemas.microsoft.com/office/drawing/2014/main" id="{4C9F6FAF-BB51-4697-8A19-2294755346BD}"/>
              </a:ext>
            </a:extLst>
          </p:cNvPr>
          <p:cNvSpPr/>
          <p:nvPr/>
        </p:nvSpPr>
        <p:spPr>
          <a:xfrm>
            <a:off x="259075" y="2864776"/>
            <a:ext cx="810000" cy="810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 descr="Handshake">
            <a:extLst>
              <a:ext uri="{FF2B5EF4-FFF2-40B4-BE49-F238E27FC236}">
                <a16:creationId xmlns:a16="http://schemas.microsoft.com/office/drawing/2014/main" id="{4F5616F5-8AA7-470D-B1C4-C9538A35C22D}"/>
              </a:ext>
            </a:extLst>
          </p:cNvPr>
          <p:cNvSpPr/>
          <p:nvPr/>
        </p:nvSpPr>
        <p:spPr>
          <a:xfrm>
            <a:off x="7309360" y="3521408"/>
            <a:ext cx="810000" cy="81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442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Nova</vt:lpstr>
      <vt:lpstr>Corbel</vt:lpstr>
      <vt:lpstr>Ecology 16x9</vt:lpstr>
      <vt:lpstr>BIOSAFETY IN SMALL ISLAND DEVELOPING STATES:  THE EDUCATION AGENDA</vt:lpstr>
      <vt:lpstr>PowerPoint Presentation</vt:lpstr>
      <vt:lpstr>Past and Current Enrollments</vt:lpstr>
      <vt:lpstr>MSc Diploma Biosafety/Our Goal</vt:lpstr>
      <vt:lpstr>Core concepts</vt:lpstr>
      <vt:lpstr>Where are students now?</vt:lpstr>
      <vt:lpstr>The Cartagena Protocol on Biosafety and  The Action Agenda for Nature and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2014-09-15T00:35:59Z</dcterms:created>
  <dcterms:modified xsi:type="dcterms:W3CDTF">2021-09-25T02:23:53Z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